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9"/>
  </p:notesMasterIdLst>
  <p:sldIdLst>
    <p:sldId id="303" r:id="rId5"/>
    <p:sldId id="374" r:id="rId6"/>
    <p:sldId id="376" r:id="rId7"/>
    <p:sldId id="375" r:id="rId8"/>
    <p:sldId id="378" r:id="rId9"/>
    <p:sldId id="379" r:id="rId10"/>
    <p:sldId id="346" r:id="rId11"/>
    <p:sldId id="288" r:id="rId12"/>
    <p:sldId id="380" r:id="rId13"/>
    <p:sldId id="381" r:id="rId14"/>
    <p:sldId id="392" r:id="rId15"/>
    <p:sldId id="393" r:id="rId16"/>
    <p:sldId id="394" r:id="rId17"/>
    <p:sldId id="395" r:id="rId18"/>
    <p:sldId id="355" r:id="rId19"/>
    <p:sldId id="387" r:id="rId20"/>
    <p:sldId id="383" r:id="rId21"/>
    <p:sldId id="364" r:id="rId22"/>
    <p:sldId id="382" r:id="rId23"/>
    <p:sldId id="384" r:id="rId24"/>
    <p:sldId id="385" r:id="rId25"/>
    <p:sldId id="386" r:id="rId26"/>
    <p:sldId id="368" r:id="rId27"/>
    <p:sldId id="372" r:id="rId28"/>
  </p:sldIdLst>
  <p:sldSz cx="12192000" cy="6858000"/>
  <p:notesSz cx="6858000" cy="9144000"/>
  <p:embeddedFontLst>
    <p:embeddedFont>
      <p:font typeface="Filson Pro Regular" panose="02000000000000000000" charset="0"/>
      <p:regular r:id="rId30"/>
      <p:bold r:id="rId31"/>
      <p:italic r:id="rId32"/>
    </p:embeddedFont>
    <p:embeddedFont>
      <p:font typeface="Open Sans" panose="020B0604020202020204" charset="0"/>
      <p:regular r:id="rId33"/>
      <p:bold r:id="rId34"/>
      <p:italic r:id="rId35"/>
    </p:embeddedFont>
    <p:embeddedFont>
      <p:font typeface="Open Sans Light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46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Peters" initials="BP" lastIdx="1" clrIdx="0"/>
  <p:cmAuthor id="2" name="Lenny Putman" initials="LP" lastIdx="5" clrIdx="1"/>
  <p:cmAuthor id="3" name="Klundert, Inge van de" initials="KIvd" lastIdx="17" clrIdx="2"/>
  <p:cmAuthor id="4" name="Duco van Dijk" initials="DvD" lastIdx="1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2C0"/>
    <a:srgbClr val="7DC2C1"/>
    <a:srgbClr val="C8E5E6"/>
    <a:srgbClr val="C41FDF"/>
    <a:srgbClr val="1D344D"/>
    <a:srgbClr val="387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6" autoAdjust="0"/>
    <p:restoredTop sz="94182" autoAdjust="0"/>
  </p:normalViewPr>
  <p:slideViewPr>
    <p:cSldViewPr snapToGrid="0" snapToObjects="1">
      <p:cViewPr varScale="1">
        <p:scale>
          <a:sx n="107" d="100"/>
          <a:sy n="107" d="100"/>
        </p:scale>
        <p:origin x="984" y="108"/>
      </p:cViewPr>
      <p:guideLst>
        <p:guide orient="horz" pos="346"/>
        <p:guide pos="3840"/>
      </p:guideLst>
    </p:cSldViewPr>
  </p:slideViewPr>
  <p:outlineViewPr>
    <p:cViewPr>
      <p:scale>
        <a:sx n="33" d="100"/>
        <a:sy n="33" d="100"/>
      </p:scale>
      <p:origin x="0" y="-33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Blad1!$D$14</c:f>
              <c:strCache>
                <c:ptCount val="1"/>
                <c:pt idx="0">
                  <c:v>TWh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Blad1!$E$16:$G$16</c:f>
              <c:numCache>
                <c:formatCode>General</c:formatCode>
                <c:ptCount val="3"/>
                <c:pt idx="0">
                  <c:v>2030</c:v>
                </c:pt>
                <c:pt idx="1">
                  <c:v>2040</c:v>
                </c:pt>
                <c:pt idx="2">
                  <c:v>2050</c:v>
                </c:pt>
              </c:numCache>
            </c:numRef>
          </c:cat>
          <c:val>
            <c:numRef>
              <c:f>Blad1!$E$14:$G$14</c:f>
              <c:numCache>
                <c:formatCode>General</c:formatCode>
                <c:ptCount val="3"/>
                <c:pt idx="0">
                  <c:v>3.6</c:v>
                </c:pt>
                <c:pt idx="1">
                  <c:v>7.2</c:v>
                </c:pt>
                <c:pt idx="2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D-421F-9B70-113F91831D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9322624"/>
        <c:axId val="89591808"/>
      </c:barChart>
      <c:catAx>
        <c:axId val="8932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9591808"/>
        <c:crosses val="autoZero"/>
        <c:auto val="1"/>
        <c:lblAlgn val="ctr"/>
        <c:lblOffset val="100"/>
        <c:noMultiLvlLbl val="0"/>
      </c:catAx>
      <c:valAx>
        <c:axId val="895918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932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svg"/><Relationship Id="rId1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svg"/><Relationship Id="rId1" Type="http://schemas.openxmlformats.org/officeDocument/2006/relationships/image" Target="../media/image40.png"/><Relationship Id="rId6" Type="http://schemas.openxmlformats.org/officeDocument/2006/relationships/image" Target="../media/image39.svg"/><Relationship Id="rId5" Type="http://schemas.openxmlformats.org/officeDocument/2006/relationships/image" Target="../media/image42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EBEB2-8975-412A-8277-92539B6AC81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43B5A37-59C2-481B-8E51-CF121E756BF1}">
      <dgm:prSet/>
      <dgm:spPr/>
      <dgm:t>
        <a:bodyPr/>
        <a:lstStyle/>
        <a:p>
          <a:r>
            <a:rPr lang="nl-NL" b="1"/>
            <a:t>Akkoord van Parijs (2015): </a:t>
          </a:r>
          <a:r>
            <a:rPr lang="nl-NL"/>
            <a:t>We streven naar een opwarming van 1,5 graden</a:t>
          </a:r>
          <a:r>
            <a:rPr lang="nl-NL" b="1"/>
            <a:t> </a:t>
          </a:r>
          <a:endParaRPr lang="en-US"/>
        </a:p>
      </dgm:t>
    </dgm:pt>
    <dgm:pt modelId="{A763E98A-E596-4903-B075-AF8D01861DEF}" type="parTrans" cxnId="{14DC029D-FE41-4C30-8974-17CC414FD5D2}">
      <dgm:prSet/>
      <dgm:spPr/>
      <dgm:t>
        <a:bodyPr/>
        <a:lstStyle/>
        <a:p>
          <a:endParaRPr lang="en-US"/>
        </a:p>
      </dgm:t>
    </dgm:pt>
    <dgm:pt modelId="{6D7D4B5F-3AAB-4C38-B640-2B483F61F554}" type="sibTrans" cxnId="{14DC029D-FE41-4C30-8974-17CC414FD5D2}">
      <dgm:prSet/>
      <dgm:spPr/>
      <dgm:t>
        <a:bodyPr/>
        <a:lstStyle/>
        <a:p>
          <a:endParaRPr lang="en-US"/>
        </a:p>
      </dgm:t>
    </dgm:pt>
    <dgm:pt modelId="{1440460A-2D0F-440A-88E2-B4DD7D66BD11}">
      <dgm:prSet/>
      <dgm:spPr/>
      <dgm:t>
        <a:bodyPr/>
        <a:lstStyle/>
        <a:p>
          <a:r>
            <a:rPr lang="nl-NL" b="1" dirty="0"/>
            <a:t>Klimaatakkoord (2019): </a:t>
          </a:r>
          <a:r>
            <a:rPr lang="nl-NL" dirty="0"/>
            <a:t>In 2030 moet de CO</a:t>
          </a:r>
          <a:r>
            <a:rPr lang="nl-NL" baseline="-25000" dirty="0"/>
            <a:t>2</a:t>
          </a:r>
          <a:r>
            <a:rPr lang="nl-NL" dirty="0"/>
            <a:t>-uitstoot met de helft verminderd zijn t.o.v. 1990. (En 95 procent in 2050)</a:t>
          </a:r>
          <a:endParaRPr lang="en-US" dirty="0"/>
        </a:p>
      </dgm:t>
    </dgm:pt>
    <dgm:pt modelId="{4A4861C6-D076-4B31-9408-6E58B05A5896}" type="parTrans" cxnId="{5E99AA59-923E-4B12-82AB-AC764C53282E}">
      <dgm:prSet/>
      <dgm:spPr/>
      <dgm:t>
        <a:bodyPr/>
        <a:lstStyle/>
        <a:p>
          <a:endParaRPr lang="en-US"/>
        </a:p>
      </dgm:t>
    </dgm:pt>
    <dgm:pt modelId="{E4145050-4B07-4913-B3D6-D6F045763283}" type="sibTrans" cxnId="{5E99AA59-923E-4B12-82AB-AC764C53282E}">
      <dgm:prSet/>
      <dgm:spPr/>
      <dgm:t>
        <a:bodyPr/>
        <a:lstStyle/>
        <a:p>
          <a:endParaRPr lang="en-US"/>
        </a:p>
      </dgm:t>
    </dgm:pt>
    <dgm:pt modelId="{6E4F774E-E213-48B9-9319-685C0A6E3CF6}">
      <dgm:prSet/>
      <dgm:spPr/>
      <dgm:t>
        <a:bodyPr/>
        <a:lstStyle/>
        <a:p>
          <a:r>
            <a:rPr lang="nl-NL" b="1" dirty="0"/>
            <a:t>Regionale Energiestrategieën</a:t>
          </a:r>
          <a:r>
            <a:rPr lang="nl-NL" dirty="0"/>
            <a:t>: 30 regio’s zijn verantwoordelijk voor de opwekking van </a:t>
          </a:r>
          <a:r>
            <a:rPr lang="nl-NL" b="1" dirty="0"/>
            <a:t>35 </a:t>
          </a:r>
          <a:r>
            <a:rPr lang="nl-NL" b="1" dirty="0" err="1"/>
            <a:t>TWh</a:t>
          </a:r>
          <a:r>
            <a:rPr lang="nl-NL" b="1" dirty="0"/>
            <a:t> duurzame elektriciteit </a:t>
          </a:r>
          <a:r>
            <a:rPr lang="nl-NL" dirty="0"/>
            <a:t>in 2030. En welke warmtebronnen gebruiken we om </a:t>
          </a:r>
          <a:r>
            <a:rPr lang="nl-NL" b="1" dirty="0"/>
            <a:t>van het gas af </a:t>
          </a:r>
          <a:r>
            <a:rPr lang="nl-NL" dirty="0"/>
            <a:t>te gaan? </a:t>
          </a:r>
          <a:endParaRPr lang="en-US" dirty="0"/>
        </a:p>
      </dgm:t>
    </dgm:pt>
    <dgm:pt modelId="{43E158E2-73C2-4D27-8E98-D1224CC83084}" type="parTrans" cxnId="{1A90717F-8DD9-4ACE-A6E4-E825A97673D3}">
      <dgm:prSet/>
      <dgm:spPr/>
      <dgm:t>
        <a:bodyPr/>
        <a:lstStyle/>
        <a:p>
          <a:endParaRPr lang="en-US"/>
        </a:p>
      </dgm:t>
    </dgm:pt>
    <dgm:pt modelId="{7AF16ADB-1F0B-4AC1-941D-D886970AFB97}" type="sibTrans" cxnId="{1A90717F-8DD9-4ACE-A6E4-E825A97673D3}">
      <dgm:prSet/>
      <dgm:spPr/>
      <dgm:t>
        <a:bodyPr/>
        <a:lstStyle/>
        <a:p>
          <a:endParaRPr lang="en-US"/>
        </a:p>
      </dgm:t>
    </dgm:pt>
    <dgm:pt modelId="{A444B8B7-B745-EB45-BCA8-3D2BC44C045A}" type="pres">
      <dgm:prSet presAssocID="{44EEBEB2-8975-412A-8277-92539B6AC816}" presName="linear" presStyleCnt="0">
        <dgm:presLayoutVars>
          <dgm:animLvl val="lvl"/>
          <dgm:resizeHandles val="exact"/>
        </dgm:presLayoutVars>
      </dgm:prSet>
      <dgm:spPr/>
    </dgm:pt>
    <dgm:pt modelId="{B764F746-7585-B54C-A0AB-824755D8E656}" type="pres">
      <dgm:prSet presAssocID="{043B5A37-59C2-481B-8E51-CF121E756B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971298-39BB-9246-88F9-73943569BF4A}" type="pres">
      <dgm:prSet presAssocID="{6D7D4B5F-3AAB-4C38-B640-2B483F61F554}" presName="spacer" presStyleCnt="0"/>
      <dgm:spPr/>
    </dgm:pt>
    <dgm:pt modelId="{48BFAE3F-34F9-A145-B270-891454C55ABA}" type="pres">
      <dgm:prSet presAssocID="{1440460A-2D0F-440A-88E2-B4DD7D66BD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08CB79-9FCD-5C47-B18B-56B00FE63ACB}" type="pres">
      <dgm:prSet presAssocID="{E4145050-4B07-4913-B3D6-D6F045763283}" presName="spacer" presStyleCnt="0"/>
      <dgm:spPr/>
    </dgm:pt>
    <dgm:pt modelId="{A8E966A1-24D1-2241-A358-984E6732616D}" type="pres">
      <dgm:prSet presAssocID="{6E4F774E-E213-48B9-9319-685C0A6E3CF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CCBA901-BC5E-E042-AE40-75DC4CCB5636}" type="presOf" srcId="{44EEBEB2-8975-412A-8277-92539B6AC816}" destId="{A444B8B7-B745-EB45-BCA8-3D2BC44C045A}" srcOrd="0" destOrd="0" presId="urn:microsoft.com/office/officeart/2005/8/layout/vList2"/>
    <dgm:cxn modelId="{12FEE563-DBD8-6E44-B0EA-0884AE08E72E}" type="presOf" srcId="{043B5A37-59C2-481B-8E51-CF121E756BF1}" destId="{B764F746-7585-B54C-A0AB-824755D8E656}" srcOrd="0" destOrd="0" presId="urn:microsoft.com/office/officeart/2005/8/layout/vList2"/>
    <dgm:cxn modelId="{5E99AA59-923E-4B12-82AB-AC764C53282E}" srcId="{44EEBEB2-8975-412A-8277-92539B6AC816}" destId="{1440460A-2D0F-440A-88E2-B4DD7D66BD11}" srcOrd="1" destOrd="0" parTransId="{4A4861C6-D076-4B31-9408-6E58B05A5896}" sibTransId="{E4145050-4B07-4913-B3D6-D6F045763283}"/>
    <dgm:cxn modelId="{1A90717F-8DD9-4ACE-A6E4-E825A97673D3}" srcId="{44EEBEB2-8975-412A-8277-92539B6AC816}" destId="{6E4F774E-E213-48B9-9319-685C0A6E3CF6}" srcOrd="2" destOrd="0" parTransId="{43E158E2-73C2-4D27-8E98-D1224CC83084}" sibTransId="{7AF16ADB-1F0B-4AC1-941D-D886970AFB97}"/>
    <dgm:cxn modelId="{4BCCF482-E96D-6344-A81A-E512A78B8990}" type="presOf" srcId="{1440460A-2D0F-440A-88E2-B4DD7D66BD11}" destId="{48BFAE3F-34F9-A145-B270-891454C55ABA}" srcOrd="0" destOrd="0" presId="urn:microsoft.com/office/officeart/2005/8/layout/vList2"/>
    <dgm:cxn modelId="{14DC029D-FE41-4C30-8974-17CC414FD5D2}" srcId="{44EEBEB2-8975-412A-8277-92539B6AC816}" destId="{043B5A37-59C2-481B-8E51-CF121E756BF1}" srcOrd="0" destOrd="0" parTransId="{A763E98A-E596-4903-B075-AF8D01861DEF}" sibTransId="{6D7D4B5F-3AAB-4C38-B640-2B483F61F554}"/>
    <dgm:cxn modelId="{B4FD2AF7-3B3B-0C4F-89F2-7E350539CDFD}" type="presOf" srcId="{6E4F774E-E213-48B9-9319-685C0A6E3CF6}" destId="{A8E966A1-24D1-2241-A358-984E6732616D}" srcOrd="0" destOrd="0" presId="urn:microsoft.com/office/officeart/2005/8/layout/vList2"/>
    <dgm:cxn modelId="{C8A5A1EA-941C-814E-AF36-D7E83FD225C0}" type="presParOf" srcId="{A444B8B7-B745-EB45-BCA8-3D2BC44C045A}" destId="{B764F746-7585-B54C-A0AB-824755D8E656}" srcOrd="0" destOrd="0" presId="urn:microsoft.com/office/officeart/2005/8/layout/vList2"/>
    <dgm:cxn modelId="{ED87E0C6-D855-1B4B-95CD-B8E4A8422B34}" type="presParOf" srcId="{A444B8B7-B745-EB45-BCA8-3D2BC44C045A}" destId="{8F971298-39BB-9246-88F9-73943569BF4A}" srcOrd="1" destOrd="0" presId="urn:microsoft.com/office/officeart/2005/8/layout/vList2"/>
    <dgm:cxn modelId="{07A34E8B-2A3B-5543-9B9A-47574B38F50F}" type="presParOf" srcId="{A444B8B7-B745-EB45-BCA8-3D2BC44C045A}" destId="{48BFAE3F-34F9-A145-B270-891454C55ABA}" srcOrd="2" destOrd="0" presId="urn:microsoft.com/office/officeart/2005/8/layout/vList2"/>
    <dgm:cxn modelId="{D6F0D232-1B97-8341-B8E3-D77839E416C5}" type="presParOf" srcId="{A444B8B7-B745-EB45-BCA8-3D2BC44C045A}" destId="{ED08CB79-9FCD-5C47-B18B-56B00FE63ACB}" srcOrd="3" destOrd="0" presId="urn:microsoft.com/office/officeart/2005/8/layout/vList2"/>
    <dgm:cxn modelId="{DA20D293-8B08-4448-9C27-3ABF4C5CBF1D}" type="presParOf" srcId="{A444B8B7-B745-EB45-BCA8-3D2BC44C045A}" destId="{A8E966A1-24D1-2241-A358-984E6732616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3ECAF3-D78E-4129-8E7D-BFF0ED34C1E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496CC5-C3D9-443C-A7B7-41A5CC3461A1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/>
            <a:t>Zelfvoorzienend</a:t>
          </a:r>
          <a:r>
            <a:rPr lang="nl-NL"/>
            <a:t>: De regio heeft de potentie om zelf in de behoefte van duurzame warmte en elektriciteit te voorzien.</a:t>
          </a:r>
          <a:endParaRPr lang="en-US"/>
        </a:p>
      </dgm:t>
    </dgm:pt>
    <dgm:pt modelId="{C3C41735-CAD2-49B3-A634-F47BBDA22348}" type="parTrans" cxnId="{6C6B28CB-FBF2-49B5-A9CE-492893A38023}">
      <dgm:prSet/>
      <dgm:spPr/>
      <dgm:t>
        <a:bodyPr/>
        <a:lstStyle/>
        <a:p>
          <a:endParaRPr lang="en-US"/>
        </a:p>
      </dgm:t>
    </dgm:pt>
    <dgm:pt modelId="{9A4DDAEF-E81A-4D1C-9E85-4EA1DCD9ACD5}" type="sibTrans" cxnId="{6C6B28CB-FBF2-49B5-A9CE-492893A38023}">
      <dgm:prSet/>
      <dgm:spPr/>
      <dgm:t>
        <a:bodyPr/>
        <a:lstStyle/>
        <a:p>
          <a:endParaRPr lang="en-US"/>
        </a:p>
      </dgm:t>
    </dgm:pt>
    <dgm:pt modelId="{617E98CD-9EF8-41F8-9A29-FA5E1ED2F40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u="sng"/>
            <a:t>Warmte</a:t>
          </a:r>
          <a:r>
            <a:rPr lang="nl-NL"/>
            <a:t>: Voorwaarde om </a:t>
          </a:r>
          <a:r>
            <a:rPr lang="nl-NL" b="1"/>
            <a:t>ingrijpend te isoleren </a:t>
          </a:r>
          <a:r>
            <a:rPr lang="nl-NL"/>
            <a:t>en maximaal in te zetten op </a:t>
          </a:r>
          <a:r>
            <a:rPr lang="nl-NL" b="1"/>
            <a:t>hernieuwbare warmte</a:t>
          </a:r>
          <a:endParaRPr lang="en-US"/>
        </a:p>
      </dgm:t>
    </dgm:pt>
    <dgm:pt modelId="{66E5361B-2C20-45D1-A1C3-017FFCAE376C}" type="parTrans" cxnId="{83407053-9E81-4620-B3E5-355164DC6300}">
      <dgm:prSet/>
      <dgm:spPr/>
      <dgm:t>
        <a:bodyPr/>
        <a:lstStyle/>
        <a:p>
          <a:endParaRPr lang="en-US"/>
        </a:p>
      </dgm:t>
    </dgm:pt>
    <dgm:pt modelId="{F9098BD8-F4B5-4A98-A916-8B8326EDECF0}" type="sibTrans" cxnId="{83407053-9E81-4620-B3E5-355164DC6300}">
      <dgm:prSet/>
      <dgm:spPr/>
      <dgm:t>
        <a:bodyPr/>
        <a:lstStyle/>
        <a:p>
          <a:endParaRPr lang="en-US"/>
        </a:p>
      </dgm:t>
    </dgm:pt>
    <dgm:pt modelId="{8244CF1F-31C3-4CCD-8977-61714122BD0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u="sng" dirty="0"/>
            <a:t>Elektriciteit</a:t>
          </a:r>
          <a:r>
            <a:rPr lang="nl-NL" dirty="0"/>
            <a:t>: </a:t>
          </a:r>
          <a:r>
            <a:rPr lang="nl-NL" b="1" dirty="0"/>
            <a:t>Mismatch tussen vraag en aanbod</a:t>
          </a:r>
          <a:r>
            <a:rPr lang="nl-NL" dirty="0"/>
            <a:t>. De verschillen tussen de gemeenten zijn groot. Het potentiële overschot van de één kan het tekort van de ander dekken.</a:t>
          </a:r>
          <a:endParaRPr lang="en-US" dirty="0"/>
        </a:p>
      </dgm:t>
    </dgm:pt>
    <dgm:pt modelId="{827E88C8-D1F2-434A-8EEE-FE20BE091A66}" type="parTrans" cxnId="{41C6BADF-12EC-4269-B6C6-D78145EB9EEE}">
      <dgm:prSet/>
      <dgm:spPr/>
      <dgm:t>
        <a:bodyPr/>
        <a:lstStyle/>
        <a:p>
          <a:endParaRPr lang="en-US"/>
        </a:p>
      </dgm:t>
    </dgm:pt>
    <dgm:pt modelId="{290460A4-1C24-4CCD-B120-1EE7492F1CF5}" type="sibTrans" cxnId="{41C6BADF-12EC-4269-B6C6-D78145EB9EEE}">
      <dgm:prSet/>
      <dgm:spPr/>
      <dgm:t>
        <a:bodyPr/>
        <a:lstStyle/>
        <a:p>
          <a:endParaRPr lang="en-US"/>
        </a:p>
      </dgm:t>
    </dgm:pt>
    <dgm:pt modelId="{0525F599-8F13-426F-A94D-00176522A6BB}" type="pres">
      <dgm:prSet presAssocID="{B73ECAF3-D78E-4129-8E7D-BFF0ED34C1E9}" presName="root" presStyleCnt="0">
        <dgm:presLayoutVars>
          <dgm:dir/>
          <dgm:resizeHandles val="exact"/>
        </dgm:presLayoutVars>
      </dgm:prSet>
      <dgm:spPr/>
    </dgm:pt>
    <dgm:pt modelId="{AC132F8D-E043-4AFC-AAF0-E777C88C1FAB}" type="pres">
      <dgm:prSet presAssocID="{8B496CC5-C3D9-443C-A7B7-41A5CC3461A1}" presName="compNode" presStyleCnt="0"/>
      <dgm:spPr/>
    </dgm:pt>
    <dgm:pt modelId="{5741E1EB-3300-4DD3-8122-B0FA905A89B8}" type="pres">
      <dgm:prSet presAssocID="{8B496CC5-C3D9-443C-A7B7-41A5CC3461A1}" presName="bgRect" presStyleLbl="bgShp" presStyleIdx="0" presStyleCnt="3"/>
      <dgm:spPr/>
    </dgm:pt>
    <dgm:pt modelId="{B60B9666-13BF-40FC-BC80-B295F24B66E9}" type="pres">
      <dgm:prSet presAssocID="{8B496CC5-C3D9-443C-A7B7-41A5CC3461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E7F30DEE-2FAB-4D05-954B-ADCFF95CF113}" type="pres">
      <dgm:prSet presAssocID="{8B496CC5-C3D9-443C-A7B7-41A5CC3461A1}" presName="spaceRect" presStyleCnt="0"/>
      <dgm:spPr/>
    </dgm:pt>
    <dgm:pt modelId="{EA6C390C-2C57-41A6-82FD-56E4DE294837}" type="pres">
      <dgm:prSet presAssocID="{8B496CC5-C3D9-443C-A7B7-41A5CC3461A1}" presName="parTx" presStyleLbl="revTx" presStyleIdx="0" presStyleCnt="3">
        <dgm:presLayoutVars>
          <dgm:chMax val="0"/>
          <dgm:chPref val="0"/>
        </dgm:presLayoutVars>
      </dgm:prSet>
      <dgm:spPr/>
    </dgm:pt>
    <dgm:pt modelId="{0301EF52-0915-4983-981D-6B7BDBADC6BB}" type="pres">
      <dgm:prSet presAssocID="{9A4DDAEF-E81A-4D1C-9E85-4EA1DCD9ACD5}" presName="sibTrans" presStyleCnt="0"/>
      <dgm:spPr/>
    </dgm:pt>
    <dgm:pt modelId="{DEB386B5-7DDD-4865-B1A9-71BF54FD3C80}" type="pres">
      <dgm:prSet presAssocID="{617E98CD-9EF8-41F8-9A29-FA5E1ED2F408}" presName="compNode" presStyleCnt="0"/>
      <dgm:spPr/>
    </dgm:pt>
    <dgm:pt modelId="{13B9829E-A9AB-4C23-9EC5-C5A83B33DD77}" type="pres">
      <dgm:prSet presAssocID="{617E98CD-9EF8-41F8-9A29-FA5E1ED2F408}" presName="bgRect" presStyleLbl="bgShp" presStyleIdx="1" presStyleCnt="3"/>
      <dgm:spPr/>
    </dgm:pt>
    <dgm:pt modelId="{857DE378-2DC3-425B-A150-DDDB5AE370EA}" type="pres">
      <dgm:prSet presAssocID="{617E98CD-9EF8-41F8-9A29-FA5E1ED2F40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F17731C8-1778-4222-884D-FDC660C3A294}" type="pres">
      <dgm:prSet presAssocID="{617E98CD-9EF8-41F8-9A29-FA5E1ED2F408}" presName="spaceRect" presStyleCnt="0"/>
      <dgm:spPr/>
    </dgm:pt>
    <dgm:pt modelId="{9457CB16-4C55-42B5-B2E1-D08FA31AFCB9}" type="pres">
      <dgm:prSet presAssocID="{617E98CD-9EF8-41F8-9A29-FA5E1ED2F408}" presName="parTx" presStyleLbl="revTx" presStyleIdx="1" presStyleCnt="3">
        <dgm:presLayoutVars>
          <dgm:chMax val="0"/>
          <dgm:chPref val="0"/>
        </dgm:presLayoutVars>
      </dgm:prSet>
      <dgm:spPr/>
    </dgm:pt>
    <dgm:pt modelId="{52B729D5-FA98-4AED-9F40-4E1DA00A3F91}" type="pres">
      <dgm:prSet presAssocID="{F9098BD8-F4B5-4A98-A916-8B8326EDECF0}" presName="sibTrans" presStyleCnt="0"/>
      <dgm:spPr/>
    </dgm:pt>
    <dgm:pt modelId="{6CD39810-CEC1-4CAE-80CC-152207D9D3BC}" type="pres">
      <dgm:prSet presAssocID="{8244CF1F-31C3-4CCD-8977-61714122BD05}" presName="compNode" presStyleCnt="0"/>
      <dgm:spPr/>
    </dgm:pt>
    <dgm:pt modelId="{645646D6-6BCB-433B-8844-995B325B6257}" type="pres">
      <dgm:prSet presAssocID="{8244CF1F-31C3-4CCD-8977-61714122BD05}" presName="bgRect" presStyleLbl="bgShp" presStyleIdx="2" presStyleCnt="3"/>
      <dgm:spPr/>
    </dgm:pt>
    <dgm:pt modelId="{7F08BB8F-682A-4E8D-B46C-9F48FE4C9A26}" type="pres">
      <dgm:prSet presAssocID="{8244CF1F-31C3-4CCD-8977-61714122BD0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FA85E173-BDA3-420C-8855-78A8E3D11CB8}" type="pres">
      <dgm:prSet presAssocID="{8244CF1F-31C3-4CCD-8977-61714122BD05}" presName="spaceRect" presStyleCnt="0"/>
      <dgm:spPr/>
    </dgm:pt>
    <dgm:pt modelId="{CF440C19-E433-482C-B4AF-BE6D1BCB784C}" type="pres">
      <dgm:prSet presAssocID="{8244CF1F-31C3-4CCD-8977-61714122BD0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E69330F-BAAB-4CA7-92F4-14FCAD328EA9}" type="presOf" srcId="{8B496CC5-C3D9-443C-A7B7-41A5CC3461A1}" destId="{EA6C390C-2C57-41A6-82FD-56E4DE294837}" srcOrd="0" destOrd="0" presId="urn:microsoft.com/office/officeart/2018/2/layout/IconVerticalSolidList"/>
    <dgm:cxn modelId="{83407053-9E81-4620-B3E5-355164DC6300}" srcId="{B73ECAF3-D78E-4129-8E7D-BFF0ED34C1E9}" destId="{617E98CD-9EF8-41F8-9A29-FA5E1ED2F408}" srcOrd="1" destOrd="0" parTransId="{66E5361B-2C20-45D1-A1C3-017FFCAE376C}" sibTransId="{F9098BD8-F4B5-4A98-A916-8B8326EDECF0}"/>
    <dgm:cxn modelId="{1053A586-8923-4CE1-BA59-381B653ABE59}" type="presOf" srcId="{B73ECAF3-D78E-4129-8E7D-BFF0ED34C1E9}" destId="{0525F599-8F13-426F-A94D-00176522A6BB}" srcOrd="0" destOrd="0" presId="urn:microsoft.com/office/officeart/2018/2/layout/IconVerticalSolidList"/>
    <dgm:cxn modelId="{E06E77A7-0FBC-42B4-886A-A790B4A60E05}" type="presOf" srcId="{617E98CD-9EF8-41F8-9A29-FA5E1ED2F408}" destId="{9457CB16-4C55-42B5-B2E1-D08FA31AFCB9}" srcOrd="0" destOrd="0" presId="urn:microsoft.com/office/officeart/2018/2/layout/IconVerticalSolidList"/>
    <dgm:cxn modelId="{6C6B28CB-FBF2-49B5-A9CE-492893A38023}" srcId="{B73ECAF3-D78E-4129-8E7D-BFF0ED34C1E9}" destId="{8B496CC5-C3D9-443C-A7B7-41A5CC3461A1}" srcOrd="0" destOrd="0" parTransId="{C3C41735-CAD2-49B3-A634-F47BBDA22348}" sibTransId="{9A4DDAEF-E81A-4D1C-9E85-4EA1DCD9ACD5}"/>
    <dgm:cxn modelId="{20118AD5-FEA6-463D-9694-F471698330D8}" type="presOf" srcId="{8244CF1F-31C3-4CCD-8977-61714122BD05}" destId="{CF440C19-E433-482C-B4AF-BE6D1BCB784C}" srcOrd="0" destOrd="0" presId="urn:microsoft.com/office/officeart/2018/2/layout/IconVerticalSolidList"/>
    <dgm:cxn modelId="{41C6BADF-12EC-4269-B6C6-D78145EB9EEE}" srcId="{B73ECAF3-D78E-4129-8E7D-BFF0ED34C1E9}" destId="{8244CF1F-31C3-4CCD-8977-61714122BD05}" srcOrd="2" destOrd="0" parTransId="{827E88C8-D1F2-434A-8EEE-FE20BE091A66}" sibTransId="{290460A4-1C24-4CCD-B120-1EE7492F1CF5}"/>
    <dgm:cxn modelId="{A80C649C-DB42-4C97-B5BB-44D4E74E5F10}" type="presParOf" srcId="{0525F599-8F13-426F-A94D-00176522A6BB}" destId="{AC132F8D-E043-4AFC-AAF0-E777C88C1FAB}" srcOrd="0" destOrd="0" presId="urn:microsoft.com/office/officeart/2018/2/layout/IconVerticalSolidList"/>
    <dgm:cxn modelId="{1C0558F3-865B-443E-AAF4-1D7ACC9342D5}" type="presParOf" srcId="{AC132F8D-E043-4AFC-AAF0-E777C88C1FAB}" destId="{5741E1EB-3300-4DD3-8122-B0FA905A89B8}" srcOrd="0" destOrd="0" presId="urn:microsoft.com/office/officeart/2018/2/layout/IconVerticalSolidList"/>
    <dgm:cxn modelId="{E2DE9D12-8BC1-42A1-BD0A-BACDFE0EB582}" type="presParOf" srcId="{AC132F8D-E043-4AFC-AAF0-E777C88C1FAB}" destId="{B60B9666-13BF-40FC-BC80-B295F24B66E9}" srcOrd="1" destOrd="0" presId="urn:microsoft.com/office/officeart/2018/2/layout/IconVerticalSolidList"/>
    <dgm:cxn modelId="{6D2435BF-BF7F-4FE5-A1CE-D274EA519CC0}" type="presParOf" srcId="{AC132F8D-E043-4AFC-AAF0-E777C88C1FAB}" destId="{E7F30DEE-2FAB-4D05-954B-ADCFF95CF113}" srcOrd="2" destOrd="0" presId="urn:microsoft.com/office/officeart/2018/2/layout/IconVerticalSolidList"/>
    <dgm:cxn modelId="{A69A4C05-99BD-4431-83AA-351CE27DE01C}" type="presParOf" srcId="{AC132F8D-E043-4AFC-AAF0-E777C88C1FAB}" destId="{EA6C390C-2C57-41A6-82FD-56E4DE294837}" srcOrd="3" destOrd="0" presId="urn:microsoft.com/office/officeart/2018/2/layout/IconVerticalSolidList"/>
    <dgm:cxn modelId="{37C6938C-1846-4643-99F9-9FC1A340B9D9}" type="presParOf" srcId="{0525F599-8F13-426F-A94D-00176522A6BB}" destId="{0301EF52-0915-4983-981D-6B7BDBADC6BB}" srcOrd="1" destOrd="0" presId="urn:microsoft.com/office/officeart/2018/2/layout/IconVerticalSolidList"/>
    <dgm:cxn modelId="{CEC3EEFB-E232-4FA0-9AD4-2F1EE5FAEDCE}" type="presParOf" srcId="{0525F599-8F13-426F-A94D-00176522A6BB}" destId="{DEB386B5-7DDD-4865-B1A9-71BF54FD3C80}" srcOrd="2" destOrd="0" presId="urn:microsoft.com/office/officeart/2018/2/layout/IconVerticalSolidList"/>
    <dgm:cxn modelId="{5DACDE68-DA1F-40E7-86C6-6D661E6FB87F}" type="presParOf" srcId="{DEB386B5-7DDD-4865-B1A9-71BF54FD3C80}" destId="{13B9829E-A9AB-4C23-9EC5-C5A83B33DD77}" srcOrd="0" destOrd="0" presId="urn:microsoft.com/office/officeart/2018/2/layout/IconVerticalSolidList"/>
    <dgm:cxn modelId="{C4FC59E3-C322-4625-B460-B7E1A55485B3}" type="presParOf" srcId="{DEB386B5-7DDD-4865-B1A9-71BF54FD3C80}" destId="{857DE378-2DC3-425B-A150-DDDB5AE370EA}" srcOrd="1" destOrd="0" presId="urn:microsoft.com/office/officeart/2018/2/layout/IconVerticalSolidList"/>
    <dgm:cxn modelId="{2D230009-3CCB-4ECB-9AEE-C3D3636FABE1}" type="presParOf" srcId="{DEB386B5-7DDD-4865-B1A9-71BF54FD3C80}" destId="{F17731C8-1778-4222-884D-FDC660C3A294}" srcOrd="2" destOrd="0" presId="urn:microsoft.com/office/officeart/2018/2/layout/IconVerticalSolidList"/>
    <dgm:cxn modelId="{84F69957-340C-4E1B-9A92-A07C80AF82BF}" type="presParOf" srcId="{DEB386B5-7DDD-4865-B1A9-71BF54FD3C80}" destId="{9457CB16-4C55-42B5-B2E1-D08FA31AFCB9}" srcOrd="3" destOrd="0" presId="urn:microsoft.com/office/officeart/2018/2/layout/IconVerticalSolidList"/>
    <dgm:cxn modelId="{95EA8BFC-4D0F-4DFE-805A-252216D79327}" type="presParOf" srcId="{0525F599-8F13-426F-A94D-00176522A6BB}" destId="{52B729D5-FA98-4AED-9F40-4E1DA00A3F91}" srcOrd="3" destOrd="0" presId="urn:microsoft.com/office/officeart/2018/2/layout/IconVerticalSolidList"/>
    <dgm:cxn modelId="{8936669C-B3EA-4036-818E-21737BB18D06}" type="presParOf" srcId="{0525F599-8F13-426F-A94D-00176522A6BB}" destId="{6CD39810-CEC1-4CAE-80CC-152207D9D3BC}" srcOrd="4" destOrd="0" presId="urn:microsoft.com/office/officeart/2018/2/layout/IconVerticalSolidList"/>
    <dgm:cxn modelId="{A47DE516-1C4D-4FD2-B61D-DECD48EDE0F9}" type="presParOf" srcId="{6CD39810-CEC1-4CAE-80CC-152207D9D3BC}" destId="{645646D6-6BCB-433B-8844-995B325B6257}" srcOrd="0" destOrd="0" presId="urn:microsoft.com/office/officeart/2018/2/layout/IconVerticalSolidList"/>
    <dgm:cxn modelId="{4DC5A41A-071B-48C3-B88A-B5D21684768D}" type="presParOf" srcId="{6CD39810-CEC1-4CAE-80CC-152207D9D3BC}" destId="{7F08BB8F-682A-4E8D-B46C-9F48FE4C9A26}" srcOrd="1" destOrd="0" presId="urn:microsoft.com/office/officeart/2018/2/layout/IconVerticalSolidList"/>
    <dgm:cxn modelId="{154CFBA3-865F-433A-B3A7-FC223D07F457}" type="presParOf" srcId="{6CD39810-CEC1-4CAE-80CC-152207D9D3BC}" destId="{FA85E173-BDA3-420C-8855-78A8E3D11CB8}" srcOrd="2" destOrd="0" presId="urn:microsoft.com/office/officeart/2018/2/layout/IconVerticalSolidList"/>
    <dgm:cxn modelId="{7607E4F1-78A8-4A5F-91C0-0F25A079FF18}" type="presParOf" srcId="{6CD39810-CEC1-4CAE-80CC-152207D9D3BC}" destId="{CF440C19-E433-482C-B4AF-BE6D1BCB784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B0CBA-F4A7-490A-9886-E35C1970F2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2E392EC-3C12-4545-8384-E646BBDB61C3}">
      <dgm:prSet/>
      <dgm:spPr/>
      <dgm:t>
        <a:bodyPr/>
        <a:lstStyle/>
        <a:p>
          <a:r>
            <a:rPr lang="nl-NL" b="1"/>
            <a:t>Zon op dak moet financieel aantrekkelijker </a:t>
          </a:r>
          <a:r>
            <a:rPr lang="nl-NL"/>
            <a:t>worden, bijvoorbeeld door de SDE+-subsidie daarop in te richten</a:t>
          </a:r>
          <a:endParaRPr lang="en-US"/>
        </a:p>
      </dgm:t>
    </dgm:pt>
    <dgm:pt modelId="{A363A0EA-F1C2-4A0A-B1E8-86982CBE4DAB}" type="parTrans" cxnId="{65E6176E-FE8C-4C92-839D-218E651AEBDE}">
      <dgm:prSet/>
      <dgm:spPr/>
      <dgm:t>
        <a:bodyPr/>
        <a:lstStyle/>
        <a:p>
          <a:endParaRPr lang="en-US"/>
        </a:p>
      </dgm:t>
    </dgm:pt>
    <dgm:pt modelId="{6A15E18D-AAB3-4E3E-89A5-CB3DA2AD3CD6}" type="sibTrans" cxnId="{65E6176E-FE8C-4C92-839D-218E651AEBDE}">
      <dgm:prSet/>
      <dgm:spPr/>
      <dgm:t>
        <a:bodyPr/>
        <a:lstStyle/>
        <a:p>
          <a:endParaRPr lang="en-US"/>
        </a:p>
      </dgm:t>
    </dgm:pt>
    <dgm:pt modelId="{7EF968C4-6C1D-48EA-9E1A-3B8D4D3C9A9C}">
      <dgm:prSet/>
      <dgm:spPr/>
      <dgm:t>
        <a:bodyPr/>
        <a:lstStyle/>
        <a:p>
          <a:r>
            <a:rPr lang="nl-NL"/>
            <a:t>Maak het mogelijk om </a:t>
          </a:r>
          <a:r>
            <a:rPr lang="nl-NL" b="1"/>
            <a:t>zon op dak </a:t>
          </a:r>
          <a:r>
            <a:rPr lang="nl-NL"/>
            <a:t>door gemeenten en provincies </a:t>
          </a:r>
          <a:r>
            <a:rPr lang="nl-NL" b="1"/>
            <a:t>bij nieuwbouw te verplichten</a:t>
          </a:r>
          <a:endParaRPr lang="en-US"/>
        </a:p>
      </dgm:t>
    </dgm:pt>
    <dgm:pt modelId="{3E43AC10-54B6-4575-92B2-2BF0D287FCC2}" type="parTrans" cxnId="{BA59E684-6F6A-42D7-8272-B74C4756F1B4}">
      <dgm:prSet/>
      <dgm:spPr/>
      <dgm:t>
        <a:bodyPr/>
        <a:lstStyle/>
        <a:p>
          <a:endParaRPr lang="en-US"/>
        </a:p>
      </dgm:t>
    </dgm:pt>
    <dgm:pt modelId="{6015CF45-3C37-41B4-9E3E-33CA6239F978}" type="sibTrans" cxnId="{BA59E684-6F6A-42D7-8272-B74C4756F1B4}">
      <dgm:prSet/>
      <dgm:spPr/>
      <dgm:t>
        <a:bodyPr/>
        <a:lstStyle/>
        <a:p>
          <a:endParaRPr lang="en-US"/>
        </a:p>
      </dgm:t>
    </dgm:pt>
    <dgm:pt modelId="{812A91D5-3874-46C5-93D6-5E7320658068}">
      <dgm:prSet/>
      <dgm:spPr/>
      <dgm:t>
        <a:bodyPr/>
        <a:lstStyle/>
        <a:p>
          <a:r>
            <a:rPr lang="nl-NL"/>
            <a:t>Maak optimaal gebruik van de mogelijkheden voor zon op dak op </a:t>
          </a:r>
          <a:r>
            <a:rPr lang="nl-NL" b="1"/>
            <a:t>Rijksgebouwen</a:t>
          </a:r>
          <a:endParaRPr lang="en-US"/>
        </a:p>
      </dgm:t>
    </dgm:pt>
    <dgm:pt modelId="{8A52B68C-2269-49A5-B0B5-3B55D50DAE64}" type="parTrans" cxnId="{5DF04085-2D50-49E9-B2CD-BEEA36186B7F}">
      <dgm:prSet/>
      <dgm:spPr/>
      <dgm:t>
        <a:bodyPr/>
        <a:lstStyle/>
        <a:p>
          <a:endParaRPr lang="en-US"/>
        </a:p>
      </dgm:t>
    </dgm:pt>
    <dgm:pt modelId="{2F7EFD54-6D54-4488-B51D-8917DEC1A3FF}" type="sibTrans" cxnId="{5DF04085-2D50-49E9-B2CD-BEEA36186B7F}">
      <dgm:prSet/>
      <dgm:spPr/>
      <dgm:t>
        <a:bodyPr/>
        <a:lstStyle/>
        <a:p>
          <a:endParaRPr lang="en-US"/>
        </a:p>
      </dgm:t>
    </dgm:pt>
    <dgm:pt modelId="{BF7E28E7-1DD2-4D7A-ABD0-B2A0BB447E8B}">
      <dgm:prSet/>
      <dgm:spPr/>
      <dgm:t>
        <a:bodyPr/>
        <a:lstStyle/>
        <a:p>
          <a:r>
            <a:rPr lang="nl-NL"/>
            <a:t>Actieve rol van Rijkswaterstaat / ProRail voor </a:t>
          </a:r>
          <a:r>
            <a:rPr lang="nl-NL" b="1"/>
            <a:t>wind en zon langs rijkswegen en spoor</a:t>
          </a:r>
          <a:endParaRPr lang="en-US"/>
        </a:p>
      </dgm:t>
    </dgm:pt>
    <dgm:pt modelId="{DB2165FA-92E2-4A8E-9DA1-C8A5403A3DBC}" type="parTrans" cxnId="{2696E4D5-A50E-416B-BEA6-B60DF5F891FE}">
      <dgm:prSet/>
      <dgm:spPr/>
      <dgm:t>
        <a:bodyPr/>
        <a:lstStyle/>
        <a:p>
          <a:endParaRPr lang="en-US"/>
        </a:p>
      </dgm:t>
    </dgm:pt>
    <dgm:pt modelId="{AB2C63CF-A98F-49C8-9051-EB9D04ED32C1}" type="sibTrans" cxnId="{2696E4D5-A50E-416B-BEA6-B60DF5F891FE}">
      <dgm:prSet/>
      <dgm:spPr/>
      <dgm:t>
        <a:bodyPr/>
        <a:lstStyle/>
        <a:p>
          <a:endParaRPr lang="en-US"/>
        </a:p>
      </dgm:t>
    </dgm:pt>
    <dgm:pt modelId="{1266AA01-7C90-734F-B80C-28B68A8C190D}" type="pres">
      <dgm:prSet presAssocID="{FD0B0CBA-F4A7-490A-9886-E35C1970F203}" presName="linear" presStyleCnt="0">
        <dgm:presLayoutVars>
          <dgm:animLvl val="lvl"/>
          <dgm:resizeHandles val="exact"/>
        </dgm:presLayoutVars>
      </dgm:prSet>
      <dgm:spPr/>
    </dgm:pt>
    <dgm:pt modelId="{F1F8EB61-003B-C14A-ADD4-28F7AC5A2A4A}" type="pres">
      <dgm:prSet presAssocID="{02E392EC-3C12-4545-8384-E646BBDB61C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FCE6A02-F62A-994F-8889-453DF220733F}" type="pres">
      <dgm:prSet presAssocID="{6A15E18D-AAB3-4E3E-89A5-CB3DA2AD3CD6}" presName="spacer" presStyleCnt="0"/>
      <dgm:spPr/>
    </dgm:pt>
    <dgm:pt modelId="{C6608E28-F534-F443-800E-2D62A2F81076}" type="pres">
      <dgm:prSet presAssocID="{7EF968C4-6C1D-48EA-9E1A-3B8D4D3C9A9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5AC96BD-5840-004C-AFD2-7F2B2EDEA0EB}" type="pres">
      <dgm:prSet presAssocID="{6015CF45-3C37-41B4-9E3E-33CA6239F978}" presName="spacer" presStyleCnt="0"/>
      <dgm:spPr/>
    </dgm:pt>
    <dgm:pt modelId="{C1BBC27C-49B7-6F4C-8B3C-81B9821A1D67}" type="pres">
      <dgm:prSet presAssocID="{812A91D5-3874-46C5-93D6-5E73206580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F7AAEBB-1F22-CD4D-BD18-219B6488DE0D}" type="pres">
      <dgm:prSet presAssocID="{2F7EFD54-6D54-4488-B51D-8917DEC1A3FF}" presName="spacer" presStyleCnt="0"/>
      <dgm:spPr/>
    </dgm:pt>
    <dgm:pt modelId="{9D31C808-AA99-984F-A46A-4AD34BB0D6FA}" type="pres">
      <dgm:prSet presAssocID="{BF7E28E7-1DD2-4D7A-ABD0-B2A0BB447E8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85780C-6806-8D46-9F73-C3540D488F4D}" type="presOf" srcId="{BF7E28E7-1DD2-4D7A-ABD0-B2A0BB447E8B}" destId="{9D31C808-AA99-984F-A46A-4AD34BB0D6FA}" srcOrd="0" destOrd="0" presId="urn:microsoft.com/office/officeart/2005/8/layout/vList2"/>
    <dgm:cxn modelId="{57B9D80D-8CED-784A-B4FC-88A126B5ED7A}" type="presOf" srcId="{812A91D5-3874-46C5-93D6-5E7320658068}" destId="{C1BBC27C-49B7-6F4C-8B3C-81B9821A1D67}" srcOrd="0" destOrd="0" presId="urn:microsoft.com/office/officeart/2005/8/layout/vList2"/>
    <dgm:cxn modelId="{30DB9217-E5B7-F342-9D88-3EA884A28D15}" type="presOf" srcId="{7EF968C4-6C1D-48EA-9E1A-3B8D4D3C9A9C}" destId="{C6608E28-F534-F443-800E-2D62A2F81076}" srcOrd="0" destOrd="0" presId="urn:microsoft.com/office/officeart/2005/8/layout/vList2"/>
    <dgm:cxn modelId="{65E6176E-FE8C-4C92-839D-218E651AEBDE}" srcId="{FD0B0CBA-F4A7-490A-9886-E35C1970F203}" destId="{02E392EC-3C12-4545-8384-E646BBDB61C3}" srcOrd="0" destOrd="0" parTransId="{A363A0EA-F1C2-4A0A-B1E8-86982CBE4DAB}" sibTransId="{6A15E18D-AAB3-4E3E-89A5-CB3DA2AD3CD6}"/>
    <dgm:cxn modelId="{1C7FC575-EF16-5C4B-8220-5EE55E3F9453}" type="presOf" srcId="{02E392EC-3C12-4545-8384-E646BBDB61C3}" destId="{F1F8EB61-003B-C14A-ADD4-28F7AC5A2A4A}" srcOrd="0" destOrd="0" presId="urn:microsoft.com/office/officeart/2005/8/layout/vList2"/>
    <dgm:cxn modelId="{BA59E684-6F6A-42D7-8272-B74C4756F1B4}" srcId="{FD0B0CBA-F4A7-490A-9886-E35C1970F203}" destId="{7EF968C4-6C1D-48EA-9E1A-3B8D4D3C9A9C}" srcOrd="1" destOrd="0" parTransId="{3E43AC10-54B6-4575-92B2-2BF0D287FCC2}" sibTransId="{6015CF45-3C37-41B4-9E3E-33CA6239F978}"/>
    <dgm:cxn modelId="{5DF04085-2D50-49E9-B2CD-BEEA36186B7F}" srcId="{FD0B0CBA-F4A7-490A-9886-E35C1970F203}" destId="{812A91D5-3874-46C5-93D6-5E7320658068}" srcOrd="2" destOrd="0" parTransId="{8A52B68C-2269-49A5-B0B5-3B55D50DAE64}" sibTransId="{2F7EFD54-6D54-4488-B51D-8917DEC1A3FF}"/>
    <dgm:cxn modelId="{EC7FA7C9-E18C-0A42-83F2-FDA923AC6800}" type="presOf" srcId="{FD0B0CBA-F4A7-490A-9886-E35C1970F203}" destId="{1266AA01-7C90-734F-B80C-28B68A8C190D}" srcOrd="0" destOrd="0" presId="urn:microsoft.com/office/officeart/2005/8/layout/vList2"/>
    <dgm:cxn modelId="{2696E4D5-A50E-416B-BEA6-B60DF5F891FE}" srcId="{FD0B0CBA-F4A7-490A-9886-E35C1970F203}" destId="{BF7E28E7-1DD2-4D7A-ABD0-B2A0BB447E8B}" srcOrd="3" destOrd="0" parTransId="{DB2165FA-92E2-4A8E-9DA1-C8A5403A3DBC}" sibTransId="{AB2C63CF-A98F-49C8-9051-EB9D04ED32C1}"/>
    <dgm:cxn modelId="{08DC3BC0-84BB-B640-B23E-523DF7D7B970}" type="presParOf" srcId="{1266AA01-7C90-734F-B80C-28B68A8C190D}" destId="{F1F8EB61-003B-C14A-ADD4-28F7AC5A2A4A}" srcOrd="0" destOrd="0" presId="urn:microsoft.com/office/officeart/2005/8/layout/vList2"/>
    <dgm:cxn modelId="{7A1D76B1-47BC-DA48-B7E4-9C3050CE0CC8}" type="presParOf" srcId="{1266AA01-7C90-734F-B80C-28B68A8C190D}" destId="{AFCE6A02-F62A-994F-8889-453DF220733F}" srcOrd="1" destOrd="0" presId="urn:microsoft.com/office/officeart/2005/8/layout/vList2"/>
    <dgm:cxn modelId="{B2ABA0F5-B630-2F4E-843D-961F537E9B0D}" type="presParOf" srcId="{1266AA01-7C90-734F-B80C-28B68A8C190D}" destId="{C6608E28-F534-F443-800E-2D62A2F81076}" srcOrd="2" destOrd="0" presId="urn:microsoft.com/office/officeart/2005/8/layout/vList2"/>
    <dgm:cxn modelId="{E12ECC13-AFEE-E842-A1DF-523B1A64B8A9}" type="presParOf" srcId="{1266AA01-7C90-734F-B80C-28B68A8C190D}" destId="{65AC96BD-5840-004C-AFD2-7F2B2EDEA0EB}" srcOrd="3" destOrd="0" presId="urn:microsoft.com/office/officeart/2005/8/layout/vList2"/>
    <dgm:cxn modelId="{9F2224E3-1DFE-F14E-8832-41611FA66222}" type="presParOf" srcId="{1266AA01-7C90-734F-B80C-28B68A8C190D}" destId="{C1BBC27C-49B7-6F4C-8B3C-81B9821A1D67}" srcOrd="4" destOrd="0" presId="urn:microsoft.com/office/officeart/2005/8/layout/vList2"/>
    <dgm:cxn modelId="{9AF57E1A-03AF-284A-A53D-63D78709514E}" type="presParOf" srcId="{1266AA01-7C90-734F-B80C-28B68A8C190D}" destId="{0F7AAEBB-1F22-CD4D-BD18-219B6488DE0D}" srcOrd="5" destOrd="0" presId="urn:microsoft.com/office/officeart/2005/8/layout/vList2"/>
    <dgm:cxn modelId="{E9A2A44B-EE4B-B047-ABB1-F9532F528A7A}" type="presParOf" srcId="{1266AA01-7C90-734F-B80C-28B68A8C190D}" destId="{9D31C808-AA99-984F-A46A-4AD34BB0D6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B0F7EA-D66A-4BB1-B04F-8AA16C67F86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A43139-BA19-412A-8FA6-20FAD276C59B}">
      <dgm:prSet/>
      <dgm:spPr/>
      <dgm:t>
        <a:bodyPr/>
        <a:lstStyle/>
        <a:p>
          <a:r>
            <a:rPr lang="nl-NL" b="1"/>
            <a:t>Het opwekken van 1,8 TWh aan duurzame energie in 2030 is haalbaar</a:t>
          </a:r>
          <a:r>
            <a:rPr lang="nl-NL"/>
            <a:t>.</a:t>
          </a:r>
          <a:endParaRPr lang="en-US"/>
        </a:p>
      </dgm:t>
    </dgm:pt>
    <dgm:pt modelId="{DDF99A51-7FAF-495E-9A55-B0CCEB4C15C3}" type="parTrans" cxnId="{16CE363C-9CE9-468E-9E6D-E8140A194778}">
      <dgm:prSet/>
      <dgm:spPr/>
      <dgm:t>
        <a:bodyPr/>
        <a:lstStyle/>
        <a:p>
          <a:endParaRPr lang="en-US"/>
        </a:p>
      </dgm:t>
    </dgm:pt>
    <dgm:pt modelId="{F188C778-735F-436C-B468-C40FCC985AB8}" type="sibTrans" cxnId="{16CE363C-9CE9-468E-9E6D-E8140A194778}">
      <dgm:prSet/>
      <dgm:spPr/>
      <dgm:t>
        <a:bodyPr/>
        <a:lstStyle/>
        <a:p>
          <a:endParaRPr lang="en-US"/>
        </a:p>
      </dgm:t>
    </dgm:pt>
    <dgm:pt modelId="{97A3B6B6-0F5B-4932-8F4E-E58FDC8AA928}">
      <dgm:prSet/>
      <dgm:spPr/>
      <dgm:t>
        <a:bodyPr/>
        <a:lstStyle/>
        <a:p>
          <a:r>
            <a:rPr lang="nl-NL"/>
            <a:t>Het intensieve gesprek richting de RES 1.0 is erop gericht om </a:t>
          </a:r>
          <a:r>
            <a:rPr lang="nl-NL" b="1"/>
            <a:t>technisch haalbare en maatschappelijk aanvaardbare keuzes</a:t>
          </a:r>
          <a:r>
            <a:rPr lang="nl-NL"/>
            <a:t> te maken.</a:t>
          </a:r>
          <a:endParaRPr lang="en-US"/>
        </a:p>
      </dgm:t>
    </dgm:pt>
    <dgm:pt modelId="{27955399-E838-4E15-88C9-F3B99BE57A76}" type="parTrans" cxnId="{3E7FAD7C-612F-4754-B82B-2225FEB1A26C}">
      <dgm:prSet/>
      <dgm:spPr/>
      <dgm:t>
        <a:bodyPr/>
        <a:lstStyle/>
        <a:p>
          <a:endParaRPr lang="en-US"/>
        </a:p>
      </dgm:t>
    </dgm:pt>
    <dgm:pt modelId="{88936F29-38A1-4F44-AF1C-BE82DB2758B3}" type="sibTrans" cxnId="{3E7FAD7C-612F-4754-B82B-2225FEB1A26C}">
      <dgm:prSet/>
      <dgm:spPr/>
      <dgm:t>
        <a:bodyPr/>
        <a:lstStyle/>
        <a:p>
          <a:endParaRPr lang="en-US"/>
        </a:p>
      </dgm:t>
    </dgm:pt>
    <dgm:pt modelId="{1175C33B-E694-4F26-A4F0-1ACCD9958A56}">
      <dgm:prSet/>
      <dgm:spPr/>
      <dgm:t>
        <a:bodyPr/>
        <a:lstStyle/>
        <a:p>
          <a:r>
            <a:rPr lang="nl-NL"/>
            <a:t>Gemeenten moeten </a:t>
          </a:r>
          <a:r>
            <a:rPr lang="nl-NL" b="1"/>
            <a:t>samen met inwoners </a:t>
          </a:r>
          <a:r>
            <a:rPr lang="nl-NL"/>
            <a:t>de vraag beantwoorden hoe zij kunnen bijdragen aan de regionale opgave.</a:t>
          </a:r>
          <a:endParaRPr lang="en-US"/>
        </a:p>
      </dgm:t>
    </dgm:pt>
    <dgm:pt modelId="{5C0F6E8F-918C-4150-A116-FD535B04D24E}" type="parTrans" cxnId="{C0D0E034-5DA9-49B1-B62F-799D2EFDB30A}">
      <dgm:prSet/>
      <dgm:spPr/>
      <dgm:t>
        <a:bodyPr/>
        <a:lstStyle/>
        <a:p>
          <a:endParaRPr lang="en-US"/>
        </a:p>
      </dgm:t>
    </dgm:pt>
    <dgm:pt modelId="{FAEA6924-5285-4EED-A35B-880CBAD8164D}" type="sibTrans" cxnId="{C0D0E034-5DA9-49B1-B62F-799D2EFDB30A}">
      <dgm:prSet/>
      <dgm:spPr/>
      <dgm:t>
        <a:bodyPr/>
        <a:lstStyle/>
        <a:p>
          <a:endParaRPr lang="en-US"/>
        </a:p>
      </dgm:t>
    </dgm:pt>
    <dgm:pt modelId="{37FB7F94-AC70-4988-98A7-95C0701A49D7}" type="pres">
      <dgm:prSet presAssocID="{05B0F7EA-D66A-4BB1-B04F-8AA16C67F865}" presName="root" presStyleCnt="0">
        <dgm:presLayoutVars>
          <dgm:dir/>
          <dgm:resizeHandles val="exact"/>
        </dgm:presLayoutVars>
      </dgm:prSet>
      <dgm:spPr/>
    </dgm:pt>
    <dgm:pt modelId="{30A5249F-4F08-4B83-AB40-27B296C72D49}" type="pres">
      <dgm:prSet presAssocID="{37A43139-BA19-412A-8FA6-20FAD276C59B}" presName="compNode" presStyleCnt="0"/>
      <dgm:spPr/>
    </dgm:pt>
    <dgm:pt modelId="{E820A829-6603-4056-A588-3536030CEEBE}" type="pres">
      <dgm:prSet presAssocID="{37A43139-BA19-412A-8FA6-20FAD276C59B}" presName="bgRect" presStyleLbl="bgShp" presStyleIdx="0" presStyleCnt="3"/>
      <dgm:spPr/>
    </dgm:pt>
    <dgm:pt modelId="{BAE74C96-9076-4E80-A20E-4EA235C7F769}" type="pres">
      <dgm:prSet presAssocID="{37A43139-BA19-412A-8FA6-20FAD276C59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2A1BB480-A6B3-406E-9803-921989659466}" type="pres">
      <dgm:prSet presAssocID="{37A43139-BA19-412A-8FA6-20FAD276C59B}" presName="spaceRect" presStyleCnt="0"/>
      <dgm:spPr/>
    </dgm:pt>
    <dgm:pt modelId="{3E03567E-1FB7-4FEE-80B7-F7F192A39888}" type="pres">
      <dgm:prSet presAssocID="{37A43139-BA19-412A-8FA6-20FAD276C59B}" presName="parTx" presStyleLbl="revTx" presStyleIdx="0" presStyleCnt="3">
        <dgm:presLayoutVars>
          <dgm:chMax val="0"/>
          <dgm:chPref val="0"/>
        </dgm:presLayoutVars>
      </dgm:prSet>
      <dgm:spPr/>
    </dgm:pt>
    <dgm:pt modelId="{74F677C7-D50C-47E6-983E-E8694CF26E79}" type="pres">
      <dgm:prSet presAssocID="{F188C778-735F-436C-B468-C40FCC985AB8}" presName="sibTrans" presStyleCnt="0"/>
      <dgm:spPr/>
    </dgm:pt>
    <dgm:pt modelId="{3FA1E64A-04A6-4973-A07F-C4430A611017}" type="pres">
      <dgm:prSet presAssocID="{97A3B6B6-0F5B-4932-8F4E-E58FDC8AA928}" presName="compNode" presStyleCnt="0"/>
      <dgm:spPr/>
    </dgm:pt>
    <dgm:pt modelId="{643313EC-3803-440E-9373-F7844B9F8C74}" type="pres">
      <dgm:prSet presAssocID="{97A3B6B6-0F5B-4932-8F4E-E58FDC8AA928}" presName="bgRect" presStyleLbl="bgShp" presStyleIdx="1" presStyleCnt="3"/>
      <dgm:spPr/>
    </dgm:pt>
    <dgm:pt modelId="{635B7EF8-683A-435E-8BEA-6047CE5C2145}" type="pres">
      <dgm:prSet presAssocID="{97A3B6B6-0F5B-4932-8F4E-E58FDC8AA9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CFABCD85-55A2-4FA8-BE1E-1DB7A3E095D1}" type="pres">
      <dgm:prSet presAssocID="{97A3B6B6-0F5B-4932-8F4E-E58FDC8AA928}" presName="spaceRect" presStyleCnt="0"/>
      <dgm:spPr/>
    </dgm:pt>
    <dgm:pt modelId="{74AD35B3-65A8-4D21-A6B0-B97154B4359A}" type="pres">
      <dgm:prSet presAssocID="{97A3B6B6-0F5B-4932-8F4E-E58FDC8AA928}" presName="parTx" presStyleLbl="revTx" presStyleIdx="1" presStyleCnt="3">
        <dgm:presLayoutVars>
          <dgm:chMax val="0"/>
          <dgm:chPref val="0"/>
        </dgm:presLayoutVars>
      </dgm:prSet>
      <dgm:spPr/>
    </dgm:pt>
    <dgm:pt modelId="{D3E05DE8-4F3C-4170-8AE6-0D37A8414EC6}" type="pres">
      <dgm:prSet presAssocID="{88936F29-38A1-4F44-AF1C-BE82DB2758B3}" presName="sibTrans" presStyleCnt="0"/>
      <dgm:spPr/>
    </dgm:pt>
    <dgm:pt modelId="{29DDCC0E-F8A9-4A1F-8EB3-5FFD67C30FF2}" type="pres">
      <dgm:prSet presAssocID="{1175C33B-E694-4F26-A4F0-1ACCD9958A56}" presName="compNode" presStyleCnt="0"/>
      <dgm:spPr/>
    </dgm:pt>
    <dgm:pt modelId="{82755DB1-D23C-4163-BF29-1B8BCB261CF6}" type="pres">
      <dgm:prSet presAssocID="{1175C33B-E694-4F26-A4F0-1ACCD9958A56}" presName="bgRect" presStyleLbl="bgShp" presStyleIdx="2" presStyleCnt="3"/>
      <dgm:spPr/>
    </dgm:pt>
    <dgm:pt modelId="{3521625C-F851-41C6-A04B-E43061B2F962}" type="pres">
      <dgm:prSet presAssocID="{1175C33B-E694-4F26-A4F0-1ACCD9958A5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4B312B3-B8DA-4207-A4BC-F4C7E32EBAE9}" type="pres">
      <dgm:prSet presAssocID="{1175C33B-E694-4F26-A4F0-1ACCD9958A56}" presName="spaceRect" presStyleCnt="0"/>
      <dgm:spPr/>
    </dgm:pt>
    <dgm:pt modelId="{9CDA56A0-BBC7-432F-B66E-0EDF4302FFF6}" type="pres">
      <dgm:prSet presAssocID="{1175C33B-E694-4F26-A4F0-1ACCD9958A5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0D0E034-5DA9-49B1-B62F-799D2EFDB30A}" srcId="{05B0F7EA-D66A-4BB1-B04F-8AA16C67F865}" destId="{1175C33B-E694-4F26-A4F0-1ACCD9958A56}" srcOrd="2" destOrd="0" parTransId="{5C0F6E8F-918C-4150-A116-FD535B04D24E}" sibTransId="{FAEA6924-5285-4EED-A35B-880CBAD8164D}"/>
    <dgm:cxn modelId="{16CE363C-9CE9-468E-9E6D-E8140A194778}" srcId="{05B0F7EA-D66A-4BB1-B04F-8AA16C67F865}" destId="{37A43139-BA19-412A-8FA6-20FAD276C59B}" srcOrd="0" destOrd="0" parTransId="{DDF99A51-7FAF-495E-9A55-B0CCEB4C15C3}" sibTransId="{F188C778-735F-436C-B468-C40FCC985AB8}"/>
    <dgm:cxn modelId="{BEA5583C-FC5F-4337-BF98-B67991E051D5}" type="presOf" srcId="{97A3B6B6-0F5B-4932-8F4E-E58FDC8AA928}" destId="{74AD35B3-65A8-4D21-A6B0-B97154B4359A}" srcOrd="0" destOrd="0" presId="urn:microsoft.com/office/officeart/2018/2/layout/IconVerticalSolidList"/>
    <dgm:cxn modelId="{4368DE3E-CB34-4FB1-BA1F-F380CD7BFE40}" type="presOf" srcId="{37A43139-BA19-412A-8FA6-20FAD276C59B}" destId="{3E03567E-1FB7-4FEE-80B7-F7F192A39888}" srcOrd="0" destOrd="0" presId="urn:microsoft.com/office/officeart/2018/2/layout/IconVerticalSolidList"/>
    <dgm:cxn modelId="{CFDE275B-A679-4AC7-A359-A768FE936893}" type="presOf" srcId="{1175C33B-E694-4F26-A4F0-1ACCD9958A56}" destId="{9CDA56A0-BBC7-432F-B66E-0EDF4302FFF6}" srcOrd="0" destOrd="0" presId="urn:microsoft.com/office/officeart/2018/2/layout/IconVerticalSolidList"/>
    <dgm:cxn modelId="{3E7FAD7C-612F-4754-B82B-2225FEB1A26C}" srcId="{05B0F7EA-D66A-4BB1-B04F-8AA16C67F865}" destId="{97A3B6B6-0F5B-4932-8F4E-E58FDC8AA928}" srcOrd="1" destOrd="0" parTransId="{27955399-E838-4E15-88C9-F3B99BE57A76}" sibTransId="{88936F29-38A1-4F44-AF1C-BE82DB2758B3}"/>
    <dgm:cxn modelId="{4530C4C5-7972-4B8F-93BE-8CD956121BB1}" type="presOf" srcId="{05B0F7EA-D66A-4BB1-B04F-8AA16C67F865}" destId="{37FB7F94-AC70-4988-98A7-95C0701A49D7}" srcOrd="0" destOrd="0" presId="urn:microsoft.com/office/officeart/2018/2/layout/IconVerticalSolidList"/>
    <dgm:cxn modelId="{847976E8-C267-40F9-9B49-8FE0FCC5C35B}" type="presParOf" srcId="{37FB7F94-AC70-4988-98A7-95C0701A49D7}" destId="{30A5249F-4F08-4B83-AB40-27B296C72D49}" srcOrd="0" destOrd="0" presId="urn:microsoft.com/office/officeart/2018/2/layout/IconVerticalSolidList"/>
    <dgm:cxn modelId="{142A3BDA-C0BB-4DED-B987-4368FCF4E5D1}" type="presParOf" srcId="{30A5249F-4F08-4B83-AB40-27B296C72D49}" destId="{E820A829-6603-4056-A588-3536030CEEBE}" srcOrd="0" destOrd="0" presId="urn:microsoft.com/office/officeart/2018/2/layout/IconVerticalSolidList"/>
    <dgm:cxn modelId="{6392B364-B9B9-4D33-89B5-27134F6B3E43}" type="presParOf" srcId="{30A5249F-4F08-4B83-AB40-27B296C72D49}" destId="{BAE74C96-9076-4E80-A20E-4EA235C7F769}" srcOrd="1" destOrd="0" presId="urn:microsoft.com/office/officeart/2018/2/layout/IconVerticalSolidList"/>
    <dgm:cxn modelId="{6EC664E7-DF25-48BF-9246-285D96B2EC7B}" type="presParOf" srcId="{30A5249F-4F08-4B83-AB40-27B296C72D49}" destId="{2A1BB480-A6B3-406E-9803-921989659466}" srcOrd="2" destOrd="0" presId="urn:microsoft.com/office/officeart/2018/2/layout/IconVerticalSolidList"/>
    <dgm:cxn modelId="{234A33A0-8985-43F3-9DC9-02F66195507B}" type="presParOf" srcId="{30A5249F-4F08-4B83-AB40-27B296C72D49}" destId="{3E03567E-1FB7-4FEE-80B7-F7F192A39888}" srcOrd="3" destOrd="0" presId="urn:microsoft.com/office/officeart/2018/2/layout/IconVerticalSolidList"/>
    <dgm:cxn modelId="{8C32B5AE-7390-4D6B-9D33-A279EA4A9649}" type="presParOf" srcId="{37FB7F94-AC70-4988-98A7-95C0701A49D7}" destId="{74F677C7-D50C-47E6-983E-E8694CF26E79}" srcOrd="1" destOrd="0" presId="urn:microsoft.com/office/officeart/2018/2/layout/IconVerticalSolidList"/>
    <dgm:cxn modelId="{3C31ABA6-3016-4685-A4B7-8E295BD7A951}" type="presParOf" srcId="{37FB7F94-AC70-4988-98A7-95C0701A49D7}" destId="{3FA1E64A-04A6-4973-A07F-C4430A611017}" srcOrd="2" destOrd="0" presId="urn:microsoft.com/office/officeart/2018/2/layout/IconVerticalSolidList"/>
    <dgm:cxn modelId="{C72209AF-28D8-4A03-A878-2D452D6E9C85}" type="presParOf" srcId="{3FA1E64A-04A6-4973-A07F-C4430A611017}" destId="{643313EC-3803-440E-9373-F7844B9F8C74}" srcOrd="0" destOrd="0" presId="urn:microsoft.com/office/officeart/2018/2/layout/IconVerticalSolidList"/>
    <dgm:cxn modelId="{E531E9D2-4043-4AD4-9574-CB82741675F3}" type="presParOf" srcId="{3FA1E64A-04A6-4973-A07F-C4430A611017}" destId="{635B7EF8-683A-435E-8BEA-6047CE5C2145}" srcOrd="1" destOrd="0" presId="urn:microsoft.com/office/officeart/2018/2/layout/IconVerticalSolidList"/>
    <dgm:cxn modelId="{D44180FA-F981-487F-A01B-42C3D2819E5D}" type="presParOf" srcId="{3FA1E64A-04A6-4973-A07F-C4430A611017}" destId="{CFABCD85-55A2-4FA8-BE1E-1DB7A3E095D1}" srcOrd="2" destOrd="0" presId="urn:microsoft.com/office/officeart/2018/2/layout/IconVerticalSolidList"/>
    <dgm:cxn modelId="{50AA5A7C-4886-47A5-B951-54F8D6F3A6B2}" type="presParOf" srcId="{3FA1E64A-04A6-4973-A07F-C4430A611017}" destId="{74AD35B3-65A8-4D21-A6B0-B97154B4359A}" srcOrd="3" destOrd="0" presId="urn:microsoft.com/office/officeart/2018/2/layout/IconVerticalSolidList"/>
    <dgm:cxn modelId="{75F4F214-E6D6-48EA-B39D-BE9FE1B96BD0}" type="presParOf" srcId="{37FB7F94-AC70-4988-98A7-95C0701A49D7}" destId="{D3E05DE8-4F3C-4170-8AE6-0D37A8414EC6}" srcOrd="3" destOrd="0" presId="urn:microsoft.com/office/officeart/2018/2/layout/IconVerticalSolidList"/>
    <dgm:cxn modelId="{4445ED55-1392-440D-946D-4E5CF97B0E9F}" type="presParOf" srcId="{37FB7F94-AC70-4988-98A7-95C0701A49D7}" destId="{29DDCC0E-F8A9-4A1F-8EB3-5FFD67C30FF2}" srcOrd="4" destOrd="0" presId="urn:microsoft.com/office/officeart/2018/2/layout/IconVerticalSolidList"/>
    <dgm:cxn modelId="{83B3C2CD-0E89-42E9-A600-4BD42C8E8582}" type="presParOf" srcId="{29DDCC0E-F8A9-4A1F-8EB3-5FFD67C30FF2}" destId="{82755DB1-D23C-4163-BF29-1B8BCB261CF6}" srcOrd="0" destOrd="0" presId="urn:microsoft.com/office/officeart/2018/2/layout/IconVerticalSolidList"/>
    <dgm:cxn modelId="{1F029E5F-EE80-48DE-81D8-5FE4B3C9C069}" type="presParOf" srcId="{29DDCC0E-F8A9-4A1F-8EB3-5FFD67C30FF2}" destId="{3521625C-F851-41C6-A04B-E43061B2F962}" srcOrd="1" destOrd="0" presId="urn:microsoft.com/office/officeart/2018/2/layout/IconVerticalSolidList"/>
    <dgm:cxn modelId="{13F8388D-CC9A-4B62-94E7-C359EAE3E528}" type="presParOf" srcId="{29DDCC0E-F8A9-4A1F-8EB3-5FFD67C30FF2}" destId="{34B312B3-B8DA-4207-A4BC-F4C7E32EBAE9}" srcOrd="2" destOrd="0" presId="urn:microsoft.com/office/officeart/2018/2/layout/IconVerticalSolidList"/>
    <dgm:cxn modelId="{B6A24A91-118E-4FB3-B298-31010EE9B2DB}" type="presParOf" srcId="{29DDCC0E-F8A9-4A1F-8EB3-5FFD67C30FF2}" destId="{9CDA56A0-BBC7-432F-B66E-0EDF4302FF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4F746-7585-B54C-A0AB-824755D8E656}">
      <dsp:nvSpPr>
        <dsp:cNvPr id="0" name=""/>
        <dsp:cNvSpPr/>
      </dsp:nvSpPr>
      <dsp:spPr>
        <a:xfrm>
          <a:off x="0" y="102608"/>
          <a:ext cx="5040311" cy="14267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/>
            <a:t>Akkoord van Parijs (2015): </a:t>
          </a:r>
          <a:r>
            <a:rPr lang="nl-NL" sz="1500" kern="1200"/>
            <a:t>We streven naar een opwarming van 1,5 graden</a:t>
          </a:r>
          <a:r>
            <a:rPr lang="nl-NL" sz="1500" b="1" kern="1200"/>
            <a:t> </a:t>
          </a:r>
          <a:endParaRPr lang="en-US" sz="1500" kern="1200"/>
        </a:p>
      </dsp:txBody>
      <dsp:txXfrm>
        <a:off x="69650" y="172258"/>
        <a:ext cx="4901011" cy="1287494"/>
      </dsp:txXfrm>
    </dsp:sp>
    <dsp:sp modelId="{48BFAE3F-34F9-A145-B270-891454C55ABA}">
      <dsp:nvSpPr>
        <dsp:cNvPr id="0" name=""/>
        <dsp:cNvSpPr/>
      </dsp:nvSpPr>
      <dsp:spPr>
        <a:xfrm>
          <a:off x="0" y="1572602"/>
          <a:ext cx="5040311" cy="14267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/>
            <a:t>Klimaatakkoord (2019): </a:t>
          </a:r>
          <a:r>
            <a:rPr lang="nl-NL" sz="1500" kern="1200" dirty="0"/>
            <a:t>In 2030 moet de CO</a:t>
          </a:r>
          <a:r>
            <a:rPr lang="nl-NL" sz="1500" kern="1200" baseline="-25000" dirty="0"/>
            <a:t>2</a:t>
          </a:r>
          <a:r>
            <a:rPr lang="nl-NL" sz="1500" kern="1200" dirty="0"/>
            <a:t>-uitstoot met de helft verminderd zijn t.o.v. 1990. (En 95 procent in 2050)</a:t>
          </a:r>
          <a:endParaRPr lang="en-US" sz="1500" kern="1200" dirty="0"/>
        </a:p>
      </dsp:txBody>
      <dsp:txXfrm>
        <a:off x="69650" y="1642252"/>
        <a:ext cx="4901011" cy="1287494"/>
      </dsp:txXfrm>
    </dsp:sp>
    <dsp:sp modelId="{A8E966A1-24D1-2241-A358-984E6732616D}">
      <dsp:nvSpPr>
        <dsp:cNvPr id="0" name=""/>
        <dsp:cNvSpPr/>
      </dsp:nvSpPr>
      <dsp:spPr>
        <a:xfrm>
          <a:off x="0" y="3042597"/>
          <a:ext cx="5040311" cy="14267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/>
            <a:t>Regionale Energiestrategieën</a:t>
          </a:r>
          <a:r>
            <a:rPr lang="nl-NL" sz="1500" kern="1200" dirty="0"/>
            <a:t>: 30 regio’s zijn verantwoordelijk voor de opwekking van </a:t>
          </a:r>
          <a:r>
            <a:rPr lang="nl-NL" sz="1500" b="1" kern="1200" dirty="0"/>
            <a:t>35 </a:t>
          </a:r>
          <a:r>
            <a:rPr lang="nl-NL" sz="1500" b="1" kern="1200" dirty="0" err="1"/>
            <a:t>TWh</a:t>
          </a:r>
          <a:r>
            <a:rPr lang="nl-NL" sz="1500" b="1" kern="1200" dirty="0"/>
            <a:t> duurzame elektriciteit </a:t>
          </a:r>
          <a:r>
            <a:rPr lang="nl-NL" sz="1500" kern="1200" dirty="0"/>
            <a:t>in 2030. En welke warmtebronnen gebruiken we om </a:t>
          </a:r>
          <a:r>
            <a:rPr lang="nl-NL" sz="1500" b="1" kern="1200" dirty="0"/>
            <a:t>van het gas af </a:t>
          </a:r>
          <a:r>
            <a:rPr lang="nl-NL" sz="1500" kern="1200" dirty="0"/>
            <a:t>te gaan? </a:t>
          </a:r>
          <a:endParaRPr lang="en-US" sz="1500" kern="1200" dirty="0"/>
        </a:p>
      </dsp:txBody>
      <dsp:txXfrm>
        <a:off x="69650" y="3112247"/>
        <a:ext cx="4901011" cy="1287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1E1EB-3300-4DD3-8122-B0FA905A89B8}">
      <dsp:nvSpPr>
        <dsp:cNvPr id="0" name=""/>
        <dsp:cNvSpPr/>
      </dsp:nvSpPr>
      <dsp:spPr>
        <a:xfrm>
          <a:off x="0" y="4462"/>
          <a:ext cx="5040313" cy="13234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9666-13BF-40FC-BC80-B295F24B66E9}">
      <dsp:nvSpPr>
        <dsp:cNvPr id="0" name=""/>
        <dsp:cNvSpPr/>
      </dsp:nvSpPr>
      <dsp:spPr>
        <a:xfrm>
          <a:off x="400349" y="302243"/>
          <a:ext cx="728620" cy="7279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C390C-2C57-41A6-82FD-56E4DE294837}">
      <dsp:nvSpPr>
        <dsp:cNvPr id="0" name=""/>
        <dsp:cNvSpPr/>
      </dsp:nvSpPr>
      <dsp:spPr>
        <a:xfrm>
          <a:off x="1529319" y="4462"/>
          <a:ext cx="3389369" cy="132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4" tIns="140204" rIns="140204" bIns="14020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/>
            <a:t>Zelfvoorzienend</a:t>
          </a:r>
          <a:r>
            <a:rPr lang="nl-NL" sz="1400" kern="1200"/>
            <a:t>: De regio heeft de potentie om zelf in de behoefte van duurzame warmte en elektriciteit te voorzien.</a:t>
          </a:r>
          <a:endParaRPr lang="en-US" sz="1400" kern="1200"/>
        </a:p>
      </dsp:txBody>
      <dsp:txXfrm>
        <a:off x="1529319" y="4462"/>
        <a:ext cx="3389369" cy="1324763"/>
      </dsp:txXfrm>
    </dsp:sp>
    <dsp:sp modelId="{13B9829E-A9AB-4C23-9EC5-C5A83B33DD77}">
      <dsp:nvSpPr>
        <dsp:cNvPr id="0" name=""/>
        <dsp:cNvSpPr/>
      </dsp:nvSpPr>
      <dsp:spPr>
        <a:xfrm>
          <a:off x="0" y="1623618"/>
          <a:ext cx="5040313" cy="13234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DE378-2DC3-425B-A150-DDDB5AE370EA}">
      <dsp:nvSpPr>
        <dsp:cNvPr id="0" name=""/>
        <dsp:cNvSpPr/>
      </dsp:nvSpPr>
      <dsp:spPr>
        <a:xfrm>
          <a:off x="400349" y="1921399"/>
          <a:ext cx="728620" cy="7279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7CB16-4C55-42B5-B2E1-D08FA31AFCB9}">
      <dsp:nvSpPr>
        <dsp:cNvPr id="0" name=""/>
        <dsp:cNvSpPr/>
      </dsp:nvSpPr>
      <dsp:spPr>
        <a:xfrm>
          <a:off x="1529319" y="1623618"/>
          <a:ext cx="3389369" cy="132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4" tIns="140204" rIns="140204" bIns="14020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u="sng" kern="1200"/>
            <a:t>Warmte</a:t>
          </a:r>
          <a:r>
            <a:rPr lang="nl-NL" sz="1400" kern="1200"/>
            <a:t>: Voorwaarde om </a:t>
          </a:r>
          <a:r>
            <a:rPr lang="nl-NL" sz="1400" b="1" kern="1200"/>
            <a:t>ingrijpend te isoleren </a:t>
          </a:r>
          <a:r>
            <a:rPr lang="nl-NL" sz="1400" kern="1200"/>
            <a:t>en maximaal in te zetten op </a:t>
          </a:r>
          <a:r>
            <a:rPr lang="nl-NL" sz="1400" b="1" kern="1200"/>
            <a:t>hernieuwbare warmte</a:t>
          </a:r>
          <a:endParaRPr lang="en-US" sz="1400" kern="1200"/>
        </a:p>
      </dsp:txBody>
      <dsp:txXfrm>
        <a:off x="1529319" y="1623618"/>
        <a:ext cx="3389369" cy="1324763"/>
      </dsp:txXfrm>
    </dsp:sp>
    <dsp:sp modelId="{645646D6-6BCB-433B-8844-995B325B6257}">
      <dsp:nvSpPr>
        <dsp:cNvPr id="0" name=""/>
        <dsp:cNvSpPr/>
      </dsp:nvSpPr>
      <dsp:spPr>
        <a:xfrm>
          <a:off x="0" y="3242774"/>
          <a:ext cx="5040313" cy="13234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8BB8F-682A-4E8D-B46C-9F48FE4C9A26}">
      <dsp:nvSpPr>
        <dsp:cNvPr id="0" name=""/>
        <dsp:cNvSpPr/>
      </dsp:nvSpPr>
      <dsp:spPr>
        <a:xfrm>
          <a:off x="400741" y="3540555"/>
          <a:ext cx="728620" cy="7279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440C19-E433-482C-B4AF-BE6D1BCB784C}">
      <dsp:nvSpPr>
        <dsp:cNvPr id="0" name=""/>
        <dsp:cNvSpPr/>
      </dsp:nvSpPr>
      <dsp:spPr>
        <a:xfrm>
          <a:off x="1530102" y="3242774"/>
          <a:ext cx="3389369" cy="1324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4" tIns="140204" rIns="140204" bIns="14020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u="sng" kern="1200" dirty="0"/>
            <a:t>Elektriciteit</a:t>
          </a:r>
          <a:r>
            <a:rPr lang="nl-NL" sz="1400" kern="1200" dirty="0"/>
            <a:t>: </a:t>
          </a:r>
          <a:r>
            <a:rPr lang="nl-NL" sz="1400" b="1" kern="1200" dirty="0"/>
            <a:t>Mismatch tussen vraag en aanbod</a:t>
          </a:r>
          <a:r>
            <a:rPr lang="nl-NL" sz="1400" kern="1200" dirty="0"/>
            <a:t>. De verschillen tussen de gemeenten zijn groot. Het potentiële overschot van de één kan het tekort van de ander dekken.</a:t>
          </a:r>
          <a:endParaRPr lang="en-US" sz="1400" kern="1200" dirty="0"/>
        </a:p>
      </dsp:txBody>
      <dsp:txXfrm>
        <a:off x="1530102" y="3242774"/>
        <a:ext cx="3389369" cy="13247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8EB61-003B-C14A-ADD4-28F7AC5A2A4A}">
      <dsp:nvSpPr>
        <dsp:cNvPr id="0" name=""/>
        <dsp:cNvSpPr/>
      </dsp:nvSpPr>
      <dsp:spPr>
        <a:xfrm>
          <a:off x="0" y="18000"/>
          <a:ext cx="5040311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/>
            <a:t>Zon op dak moet financieel aantrekkelijker </a:t>
          </a:r>
          <a:r>
            <a:rPr lang="nl-NL" sz="1800" kern="1200"/>
            <a:t>worden, bijvoorbeeld door de SDE+-subsidie daarop in te richten</a:t>
          </a:r>
          <a:endParaRPr lang="en-US" sz="1800" kern="1200"/>
        </a:p>
      </dsp:txBody>
      <dsp:txXfrm>
        <a:off x="53459" y="71459"/>
        <a:ext cx="4933393" cy="988202"/>
      </dsp:txXfrm>
    </dsp:sp>
    <dsp:sp modelId="{C6608E28-F534-F443-800E-2D62A2F81076}">
      <dsp:nvSpPr>
        <dsp:cNvPr id="0" name=""/>
        <dsp:cNvSpPr/>
      </dsp:nvSpPr>
      <dsp:spPr>
        <a:xfrm>
          <a:off x="0" y="1164960"/>
          <a:ext cx="5040311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Maak het mogelijk om </a:t>
          </a:r>
          <a:r>
            <a:rPr lang="nl-NL" sz="1800" b="1" kern="1200"/>
            <a:t>zon op dak </a:t>
          </a:r>
          <a:r>
            <a:rPr lang="nl-NL" sz="1800" kern="1200"/>
            <a:t>door gemeenten en provincies </a:t>
          </a:r>
          <a:r>
            <a:rPr lang="nl-NL" sz="1800" b="1" kern="1200"/>
            <a:t>bij nieuwbouw te verplichten</a:t>
          </a:r>
          <a:endParaRPr lang="en-US" sz="1800" kern="1200"/>
        </a:p>
      </dsp:txBody>
      <dsp:txXfrm>
        <a:off x="53459" y="1218419"/>
        <a:ext cx="4933393" cy="988202"/>
      </dsp:txXfrm>
    </dsp:sp>
    <dsp:sp modelId="{C1BBC27C-49B7-6F4C-8B3C-81B9821A1D67}">
      <dsp:nvSpPr>
        <dsp:cNvPr id="0" name=""/>
        <dsp:cNvSpPr/>
      </dsp:nvSpPr>
      <dsp:spPr>
        <a:xfrm>
          <a:off x="0" y="2311920"/>
          <a:ext cx="5040311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Maak optimaal gebruik van de mogelijkheden voor zon op dak op </a:t>
          </a:r>
          <a:r>
            <a:rPr lang="nl-NL" sz="1800" b="1" kern="1200"/>
            <a:t>Rijksgebouwen</a:t>
          </a:r>
          <a:endParaRPr lang="en-US" sz="1800" kern="1200"/>
        </a:p>
      </dsp:txBody>
      <dsp:txXfrm>
        <a:off x="53459" y="2365379"/>
        <a:ext cx="4933393" cy="988202"/>
      </dsp:txXfrm>
    </dsp:sp>
    <dsp:sp modelId="{9D31C808-AA99-984F-A46A-4AD34BB0D6FA}">
      <dsp:nvSpPr>
        <dsp:cNvPr id="0" name=""/>
        <dsp:cNvSpPr/>
      </dsp:nvSpPr>
      <dsp:spPr>
        <a:xfrm>
          <a:off x="0" y="3458880"/>
          <a:ext cx="5040311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Actieve rol van Rijkswaterstaat / ProRail voor </a:t>
          </a:r>
          <a:r>
            <a:rPr lang="nl-NL" sz="1800" b="1" kern="1200"/>
            <a:t>wind en zon langs rijkswegen en spoor</a:t>
          </a:r>
          <a:endParaRPr lang="en-US" sz="1800" kern="1200"/>
        </a:p>
      </dsp:txBody>
      <dsp:txXfrm>
        <a:off x="53459" y="3512339"/>
        <a:ext cx="4933393" cy="988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0A829-6603-4056-A588-3536030CEEBE}">
      <dsp:nvSpPr>
        <dsp:cNvPr id="0" name=""/>
        <dsp:cNvSpPr/>
      </dsp:nvSpPr>
      <dsp:spPr>
        <a:xfrm>
          <a:off x="0" y="558"/>
          <a:ext cx="5040311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74C96-9076-4E80-A20E-4EA235C7F769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3567E-1FB7-4FEE-80B7-F7F192A39888}">
      <dsp:nvSpPr>
        <dsp:cNvPr id="0" name=""/>
        <dsp:cNvSpPr/>
      </dsp:nvSpPr>
      <dsp:spPr>
        <a:xfrm>
          <a:off x="1508391" y="558"/>
          <a:ext cx="3531919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/>
            <a:t>Het opwekken van 1,8 TWh aan duurzame energie in 2030 is haalbaar</a:t>
          </a:r>
          <a:r>
            <a:rPr lang="nl-NL" sz="1500" kern="1200"/>
            <a:t>.</a:t>
          </a:r>
          <a:endParaRPr lang="en-US" sz="1500" kern="1200"/>
        </a:p>
      </dsp:txBody>
      <dsp:txXfrm>
        <a:off x="1508391" y="558"/>
        <a:ext cx="3531919" cy="1305966"/>
      </dsp:txXfrm>
    </dsp:sp>
    <dsp:sp modelId="{643313EC-3803-440E-9373-F7844B9F8C74}">
      <dsp:nvSpPr>
        <dsp:cNvPr id="0" name=""/>
        <dsp:cNvSpPr/>
      </dsp:nvSpPr>
      <dsp:spPr>
        <a:xfrm>
          <a:off x="0" y="1633016"/>
          <a:ext cx="5040311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B7EF8-683A-435E-8BEA-6047CE5C2145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D35B3-65A8-4D21-A6B0-B97154B4359A}">
      <dsp:nvSpPr>
        <dsp:cNvPr id="0" name=""/>
        <dsp:cNvSpPr/>
      </dsp:nvSpPr>
      <dsp:spPr>
        <a:xfrm>
          <a:off x="1508391" y="1633016"/>
          <a:ext cx="3531919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Het intensieve gesprek richting de RES 1.0 is erop gericht om </a:t>
          </a:r>
          <a:r>
            <a:rPr lang="nl-NL" sz="1500" b="1" kern="1200"/>
            <a:t>technisch haalbare en maatschappelijk aanvaardbare keuzes</a:t>
          </a:r>
          <a:r>
            <a:rPr lang="nl-NL" sz="1500" kern="1200"/>
            <a:t> te maken.</a:t>
          </a:r>
          <a:endParaRPr lang="en-US" sz="1500" kern="1200"/>
        </a:p>
      </dsp:txBody>
      <dsp:txXfrm>
        <a:off x="1508391" y="1633016"/>
        <a:ext cx="3531919" cy="1305966"/>
      </dsp:txXfrm>
    </dsp:sp>
    <dsp:sp modelId="{82755DB1-D23C-4163-BF29-1B8BCB261CF6}">
      <dsp:nvSpPr>
        <dsp:cNvPr id="0" name=""/>
        <dsp:cNvSpPr/>
      </dsp:nvSpPr>
      <dsp:spPr>
        <a:xfrm>
          <a:off x="0" y="3265475"/>
          <a:ext cx="5040311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1625C-F851-41C6-A04B-E43061B2F962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A56A0-BBC7-432F-B66E-0EDF4302FFF6}">
      <dsp:nvSpPr>
        <dsp:cNvPr id="0" name=""/>
        <dsp:cNvSpPr/>
      </dsp:nvSpPr>
      <dsp:spPr>
        <a:xfrm>
          <a:off x="1508391" y="3265475"/>
          <a:ext cx="3531919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Gemeenten moeten </a:t>
          </a:r>
          <a:r>
            <a:rPr lang="nl-NL" sz="1500" b="1" kern="1200"/>
            <a:t>samen met inwoners </a:t>
          </a:r>
          <a:r>
            <a:rPr lang="nl-NL" sz="1500" kern="1200"/>
            <a:t>de vraag beantwoorden hoe zij kunnen bijdragen aan de regionale opgave.</a:t>
          </a:r>
          <a:endParaRPr lang="en-US" sz="1500" kern="1200"/>
        </a:p>
      </dsp:txBody>
      <dsp:txXfrm>
        <a:off x="1508391" y="3265475"/>
        <a:ext cx="3531919" cy="130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lson Pro Regular" panose="02000000000000000000" pitchFamily="50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lson Pro Regular" panose="02000000000000000000" pitchFamily="50" charset="0"/>
              </a:defRPr>
            </a:lvl1pPr>
          </a:lstStyle>
          <a:p>
            <a:fld id="{109A4580-C4F2-40B3-8E2F-940342B14F3E}" type="datetimeFigureOut">
              <a:rPr lang="nl-NL" smtClean="0"/>
              <a:pPr/>
              <a:t>11-11-2020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lson Pro Regular" panose="02000000000000000000" pitchFamily="50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lson Pro Regular" panose="02000000000000000000" pitchFamily="50" charset="0"/>
              </a:defRPr>
            </a:lvl1pPr>
          </a:lstStyle>
          <a:p>
            <a:fld id="{6B1721AB-B728-4E1C-B31C-C57983743F2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485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lson Pro Regular" panose="020000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lson Pro Regular" panose="020000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lson Pro Regular" panose="020000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lson Pro Regular" panose="020000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lson Pro Regular" panose="020000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RdV</a:t>
            </a:r>
            <a:r>
              <a:rPr lang="nl-NL" dirty="0"/>
              <a:t>: Kunnen we hier gebruik maken van de visualisaties?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99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11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72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72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RdV</a:t>
            </a:r>
            <a:r>
              <a:rPr lang="nl-NL" dirty="0"/>
              <a:t>: Kunnen we hier gebruik maken van de visualisaties?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45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Inventarisatie op basis van drie databronnen: klimaatmonitor, </a:t>
            </a:r>
            <a:r>
              <a:rPr lang="nl-NL" dirty="0" err="1"/>
              <a:t>SDE</a:t>
            </a:r>
            <a:r>
              <a:rPr lang="nl-NL" dirty="0"/>
              <a:t>-lijst en eigen opgave gemeenten. 99% actueel en compleet.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3754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721AB-B728-4E1C-B31C-C57983743F2E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27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8B48F8-F65A-434C-8F55-F87512656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190" y="5170863"/>
            <a:ext cx="10789620" cy="742576"/>
          </a:xfrm>
        </p:spPr>
        <p:txBody>
          <a:bodyPr wrap="none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258382-4662-8748-81F9-E678198AF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4249872"/>
            <a:ext cx="10795485" cy="784754"/>
          </a:xfrm>
        </p:spPr>
        <p:txBody>
          <a:bodyPr wrap="none">
            <a:noAutofit/>
          </a:bodyPr>
          <a:lstStyle>
            <a:lvl1pPr algn="ctr">
              <a:defRPr sz="28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D22850-37EA-CF46-8BB6-A36E56B0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anchor="ctr" anchorCtr="0"/>
          <a:lstStyle/>
          <a:p>
            <a:fld id="{7C57D424-6796-45A6-8C5A-5867D6D4EAE4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2755EB-E5D1-9341-8283-FB179F5C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355002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sz="800"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4EAC276-5AF4-B148-8DE0-84084A07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ctr" anchorCtr="0"/>
          <a:lstStyle/>
          <a:p>
            <a:fld id="{63D2515C-A37A-744F-8DA2-E1C9190E5349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2E1DA50-6A7E-4808-BF9E-5657801BB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765" y="778404"/>
            <a:ext cx="3737610" cy="1432498"/>
          </a:xfrm>
          <a:prstGeom prst="rect">
            <a:avLst/>
          </a:prstGeom>
        </p:spPr>
      </p:pic>
      <p:cxnSp>
        <p:nvCxnSpPr>
          <p:cNvPr id="16" name="Straight Connector 1">
            <a:extLst>
              <a:ext uri="{FF2B5EF4-FFF2-40B4-BE49-F238E27FC236}">
                <a16:creationId xmlns:a16="http://schemas.microsoft.com/office/drawing/2014/main" id="{28702B54-6811-4A0D-AC94-3B76426B71A6}"/>
              </a:ext>
            </a:extLst>
          </p:cNvPr>
          <p:cNvCxnSpPr/>
          <p:nvPr userDrawn="1"/>
        </p:nvCxnSpPr>
        <p:spPr>
          <a:xfrm>
            <a:off x="2981325" y="3513131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3CBFFA96-A5B3-44D7-84F6-7A57B0E1C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80815" y="2902823"/>
            <a:ext cx="1150303" cy="1150303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A27A716-9CB4-4D36-934E-B9CCB5DD1C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59675" y="2902823"/>
            <a:ext cx="1150303" cy="11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1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3A5E3D4D-1FC0-47DE-9BF2-A60778D9D3B5}"/>
              </a:ext>
            </a:extLst>
          </p:cNvPr>
          <p:cNvGrpSpPr/>
          <p:nvPr userDrawn="1"/>
        </p:nvGrpSpPr>
        <p:grpSpPr>
          <a:xfrm>
            <a:off x="-9530" y="0"/>
            <a:ext cx="12217401" cy="3206061"/>
            <a:chOff x="-9530" y="0"/>
            <a:chExt cx="12217401" cy="32060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0B2551-4283-4856-8A24-44CE19412283}"/>
                </a:ext>
              </a:extLst>
            </p:cNvPr>
            <p:cNvSpPr/>
            <p:nvPr userDrawn="1"/>
          </p:nvSpPr>
          <p:spPr>
            <a:xfrm rot="5400000">
              <a:off x="4628672" y="-4638202"/>
              <a:ext cx="2940997" cy="12217401"/>
            </a:xfrm>
            <a:prstGeom prst="rect">
              <a:avLst/>
            </a:prstGeom>
            <a:solidFill>
              <a:srgbClr val="C8E5E6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05BE3AA-F809-48FE-A909-2D18E0475018}"/>
                </a:ext>
              </a:extLst>
            </p:cNvPr>
            <p:cNvSpPr/>
            <p:nvPr userDrawn="1"/>
          </p:nvSpPr>
          <p:spPr>
            <a:xfrm rot="10800000">
              <a:off x="5835675" y="2940995"/>
              <a:ext cx="520649" cy="265066"/>
            </a:xfrm>
            <a:prstGeom prst="triangle">
              <a:avLst/>
            </a:prstGeom>
            <a:solidFill>
              <a:srgbClr val="C8E5E6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A011AFA-D1B6-4C95-A2EB-ED17B670A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4285" y="1341439"/>
            <a:ext cx="8066748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BCBB241-30DD-4F40-A856-87AD8C5A8CA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3750" y="3429000"/>
            <a:ext cx="8067816" cy="2498664"/>
          </a:xfrm>
        </p:spPr>
        <p:txBody>
          <a:bodyPr numCol="2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A84CAC7-A839-443B-A6A2-2831E98C8D54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7000D948-B25E-4993-961A-4AB49071E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4285" y="1997866"/>
            <a:ext cx="8066748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ijdelijke aanduiding voor tekst 17">
            <a:extLst>
              <a:ext uri="{FF2B5EF4-FFF2-40B4-BE49-F238E27FC236}">
                <a16:creationId xmlns:a16="http://schemas.microsoft.com/office/drawing/2014/main" id="{61C228BB-DBDB-4F7D-B146-8F72D191B2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4285" y="2416760"/>
            <a:ext cx="8066748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2390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 userDrawn="1">
          <p15:clr>
            <a:srgbClr val="FBAE40"/>
          </p15:clr>
        </p15:guide>
        <p15:guide id="2" pos="63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748B-B8E8-524E-9E0C-3757583261E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0" tIns="28800" rIns="0" bIns="0" rtlCol="0" anchor="ctr">
            <a:noAutofit/>
          </a:bodyPr>
          <a:lstStyle>
            <a:lvl1pPr>
              <a:defRPr lang="en-US"/>
            </a:lvl1pPr>
          </a:lstStyle>
          <a:p>
            <a:pPr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E406-6B2B-EA4A-B7D1-AB0516944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41438"/>
            <a:ext cx="5040313" cy="4572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11D5D-A150-D243-AD91-DEE83B2F3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341439"/>
            <a:ext cx="5040311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7B2A-C166-F446-A7FF-9F1678EE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D65BE984-A1F2-4D67-BFC6-97480067C839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CBD71-4D5E-6847-BC02-798C1D64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74B8C-50F9-D84A-BCEF-E1A99927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719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B193A-C3A5-5947-B5D3-171E17FF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5"/>
            <a:ext cx="10804526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5C58D-DBDC-9A4B-BB62-FD05AD183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681164"/>
            <a:ext cx="5040312" cy="611594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6278B-31FE-3949-A4A1-B092CA866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505075"/>
            <a:ext cx="5040312" cy="34083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82D4B-7992-4346-A5DF-A5EEFC81A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300" y="1681164"/>
            <a:ext cx="5032373" cy="611594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93176-506D-C540-875A-CC2B9B0B3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300" y="2505075"/>
            <a:ext cx="5032373" cy="34083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D55A1-1AB9-8B4B-8A2B-00B862F6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DF253E07-E44D-4A15-B34C-411A7B6B5973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28426-8933-FB41-9B8B-8BEF79C1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26F88-31CD-564D-A173-CEEE45F4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46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2" userDrawn="1">
          <p15:clr>
            <a:srgbClr val="FBAE40"/>
          </p15:clr>
        </p15:guide>
        <p15:guide id="2" pos="361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4203-9788-8D42-9DC1-B12E31CA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84FE0-5D46-AC4C-87F4-4E70DF7F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CDAFA5EE-5DA9-46C8-93D3-FBCFD40F1F9A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2B5ED-6ADC-CC4E-96CA-36DA42E8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5759A-C4A7-FA4D-86A4-30D7C2FE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459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D55A1-1AB9-8B4B-8A2B-00B862F6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DF253E07-E44D-4A15-B34C-411A7B6B5973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28426-8933-FB41-9B8B-8BEF79C1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26F88-31CD-564D-A173-CEEE45F4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606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D55A1-1AB9-8B4B-8A2B-00B862F6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DF253E07-E44D-4A15-B34C-411A7B6B5973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28426-8933-FB41-9B8B-8BEF79C1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26F88-31CD-564D-A173-CEEE45F4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E155DE4-7223-4008-9868-54F08E6AE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88894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315730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7263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2940" y="1600181"/>
            <a:ext cx="6266120" cy="472361"/>
          </a:xfrm>
          <a:noFill/>
        </p:spPr>
        <p:txBody>
          <a:bodyPr wrap="none" bIns="108000"/>
          <a:lstStyle>
            <a:lvl1pPr algn="l">
              <a:defRPr sz="2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940" y="2620927"/>
            <a:ext cx="6266120" cy="2860158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/>
            </a:lvl1pPr>
            <a:lvl2pPr marL="311150" indent="0">
              <a:buClr>
                <a:schemeClr val="accent3"/>
              </a:buClr>
              <a:buNone/>
              <a:defRPr/>
            </a:lvl2pPr>
            <a:lvl3pPr marL="627063" indent="0">
              <a:buClr>
                <a:schemeClr val="accent3"/>
              </a:buClr>
              <a:buNone/>
              <a:defRPr/>
            </a:lvl3pPr>
            <a:lvl4pPr marL="854075" indent="0">
              <a:buClr>
                <a:schemeClr val="accent3"/>
              </a:buClr>
              <a:buNone/>
              <a:defRPr/>
            </a:lvl4pPr>
            <a:lvl5pPr marL="1116012" indent="0">
              <a:buClr>
                <a:schemeClr val="accent3"/>
              </a:buClr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75076EE-A408-4A89-8436-575B4424C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0328" y="420300"/>
            <a:ext cx="2656423" cy="1020548"/>
          </a:xfrm>
          <a:prstGeom prst="rect">
            <a:avLst/>
          </a:prstGeom>
        </p:spPr>
      </p:pic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B5E32A2F-5B74-41A0-BA70-A5AC2308FF18}"/>
              </a:ext>
            </a:extLst>
          </p:cNvPr>
          <p:cNvCxnSpPr>
            <a:cxnSpLocks/>
          </p:cNvCxnSpPr>
          <p:nvPr userDrawn="1"/>
        </p:nvCxnSpPr>
        <p:spPr>
          <a:xfrm>
            <a:off x="2992944" y="2241985"/>
            <a:ext cx="6206111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89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A0A26D7-EAE0-4F40-9761-FEB66032721C}"/>
              </a:ext>
            </a:extLst>
          </p:cNvPr>
          <p:cNvSpPr/>
          <p:nvPr userDrawn="1"/>
        </p:nvSpPr>
        <p:spPr>
          <a:xfrm>
            <a:off x="0" y="6394010"/>
            <a:ext cx="12192000" cy="463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8DA486A-833D-4A88-A0C9-C20EA8761E44}"/>
              </a:ext>
            </a:extLst>
          </p:cNvPr>
          <p:cNvSpPr/>
          <p:nvPr userDrawn="1"/>
        </p:nvSpPr>
        <p:spPr>
          <a:xfrm>
            <a:off x="0" y="6394010"/>
            <a:ext cx="12192000" cy="4639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46E8AD3-5DAE-4ECA-9598-FCBE0F8ED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CD83047A-B1BA-45A6-A0EF-C65B2685AF9F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9CE37B-4D94-49CC-AF0E-FDEA9226A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6" y="1341437"/>
            <a:ext cx="10801350" cy="3807129"/>
          </a:xfrm>
        </p:spPr>
        <p:txBody>
          <a:bodyPr wrap="none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69210061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23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tIns="2880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773373"/>
            <a:ext cx="12396247" cy="5608565"/>
          </a:xfrm>
        </p:spPr>
        <p:txBody>
          <a:bodyPr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dirty="0"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18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41438"/>
            <a:ext cx="10801350" cy="2651085"/>
          </a:xfrm>
        </p:spPr>
        <p:txBody>
          <a:bodyPr wrap="none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680D97-B874-4347-872A-7D26660368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5325" y="4802025"/>
            <a:ext cx="10801350" cy="1111413"/>
          </a:xfrm>
          <a:solidFill>
            <a:schemeClr val="accent4">
              <a:alpha val="51000"/>
            </a:schemeClr>
          </a:solidFill>
        </p:spPr>
        <p:txBody>
          <a:bodyPr wrap="square" lIns="180000" tIns="180000" rIns="180000" bIns="180000" numCol="1" rtlCol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b="1" dirty="0"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174625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800" dirty="0">
                <a:latin typeface="+mn-lt"/>
                <a:ea typeface="+mn-ea"/>
                <a:cs typeface="+mn-cs"/>
              </a:defRPr>
            </a:lvl2pPr>
            <a:lvl3pPr marL="717550" indent="-271463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800" dirty="0">
                <a:latin typeface="+mn-lt"/>
                <a:ea typeface="+mn-ea"/>
                <a:cs typeface="+mn-cs"/>
              </a:defRPr>
            </a:lvl3pPr>
            <a:lvl4pPr>
              <a:defRPr lang="en-US" sz="1800" dirty="0"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latin typeface="+mn-lt"/>
                <a:ea typeface="+mn-ea"/>
                <a:cs typeface="+mn-cs"/>
              </a:defRPr>
            </a:lvl5pPr>
          </a:lstStyle>
          <a:p>
            <a:pPr marL="0" lvl="0"/>
            <a:r>
              <a:rPr lang="en-US" dirty="0"/>
              <a:t>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1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8B48F8-F65A-434C-8F55-F87512656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08143" y="3802796"/>
            <a:ext cx="3575714" cy="8341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Naam van de </a:t>
            </a:r>
            <a:r>
              <a:rPr lang="en-US" dirty="0" err="1"/>
              <a:t>presentator</a:t>
            </a:r>
            <a:r>
              <a:rPr lang="en-US" dirty="0"/>
              <a:t> met </a:t>
            </a:r>
            <a:r>
              <a:rPr lang="en-US" dirty="0" err="1"/>
              <a:t>daaronder</a:t>
            </a:r>
            <a:r>
              <a:rPr lang="en-US" dirty="0"/>
              <a:t> de datum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258382-4662-8748-81F9-E678198AF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186332"/>
            <a:ext cx="10801350" cy="421866"/>
          </a:xfrm>
          <a:noFill/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err="1"/>
              <a:t>Titel</a:t>
            </a:r>
            <a:r>
              <a:rPr lang="en-US" dirty="0"/>
              <a:t> met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donker</a:t>
            </a:r>
            <a:r>
              <a:rPr lang="en-US" dirty="0"/>
              <a:t>,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lichter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D22850-37EA-CF46-8BB6-A36E56B0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anchor="ctr" anchorCtr="0"/>
          <a:lstStyle/>
          <a:p>
            <a:fld id="{6C952479-DC96-4BDD-A11C-552B9625E58D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2755EB-E5D1-9341-8283-FB179F5C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355002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en-US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4EAC276-5AF4-B148-8DE0-84084A07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ctr" anchorCtr="0"/>
          <a:lstStyle/>
          <a:p>
            <a:fld id="{63D2515C-A37A-744F-8DA2-E1C9190E5349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6A09D83C-628E-4607-9949-FCA73DE982DF}"/>
              </a:ext>
            </a:extLst>
          </p:cNvPr>
          <p:cNvCxnSpPr/>
          <p:nvPr userDrawn="1"/>
        </p:nvCxnSpPr>
        <p:spPr>
          <a:xfrm>
            <a:off x="2981325" y="2203154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5">
            <a:extLst>
              <a:ext uri="{FF2B5EF4-FFF2-40B4-BE49-F238E27FC236}">
                <a16:creationId xmlns:a16="http://schemas.microsoft.com/office/drawing/2014/main" id="{13393A3D-2333-43E2-8DFF-EE0BDA65A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80272" y="1622663"/>
            <a:ext cx="1150303" cy="1150303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41F01112-F57A-449A-91B1-E798A8344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59132" y="1622663"/>
            <a:ext cx="1150303" cy="11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1BB9A246-8B85-4F2E-B065-48D11733BFB8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63929"/>
            <a:ext cx="425824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23555D0-A87F-4602-9F93-5444AF78B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24" y="934484"/>
            <a:ext cx="8047953" cy="406954"/>
          </a:xfrm>
          <a:noFill/>
        </p:spPr>
        <p:txBody>
          <a:bodyPr vert="horz" lIns="0" tIns="28800" rIns="0" bIns="0" rtlCol="0" anchor="ctr">
            <a:noAutofit/>
          </a:bodyPr>
          <a:lstStyle>
            <a:lvl1pPr marL="0" indent="0" algn="ctr">
              <a:buNone/>
              <a:defRPr lang="nl-NL" sz="1800" b="1" baseline="0" dirty="0"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ctr">
              <a:spcBef>
                <a:spcPct val="0"/>
              </a:spcBef>
            </a:pPr>
            <a:r>
              <a:rPr lang="nl-NL" dirty="0"/>
              <a:t>Subtitel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CD6C5888-757B-49AC-B2F5-82A03BD8B6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23464" y="220186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bIns="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5E726744-4DF3-499B-85AD-BEBAC83A8F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29916" y="220186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bIns="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4" name="Tijdelijke aanduiding voor afbeelding 9">
            <a:extLst>
              <a:ext uri="{FF2B5EF4-FFF2-40B4-BE49-F238E27FC236}">
                <a16:creationId xmlns:a16="http://schemas.microsoft.com/office/drawing/2014/main" id="{66FDDCCA-98FA-4FD9-A00E-2603D5D72F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54197" y="221454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bIns="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5" name="Tijdelijke aanduiding voor afbeelding 9">
            <a:extLst>
              <a:ext uri="{FF2B5EF4-FFF2-40B4-BE49-F238E27FC236}">
                <a16:creationId xmlns:a16="http://schemas.microsoft.com/office/drawing/2014/main" id="{F7D7C91C-975E-4C0C-9946-511D0ECF61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01171" y="2201860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bIns="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0124AFAA-D80D-4A12-90C3-05B250F52C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20213" y="2201860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bIns="0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D126A65-B405-449D-A4C1-74ACB5324C79}"/>
              </a:ext>
            </a:extLst>
          </p:cNvPr>
          <p:cNvCxnSpPr/>
          <p:nvPr userDrawn="1"/>
        </p:nvCxnSpPr>
        <p:spPr>
          <a:xfrm>
            <a:off x="1290562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3556DC5-104B-487A-AE1E-DAB64B157C95}"/>
              </a:ext>
            </a:extLst>
          </p:cNvPr>
          <p:cNvCxnSpPr/>
          <p:nvPr userDrawn="1"/>
        </p:nvCxnSpPr>
        <p:spPr>
          <a:xfrm>
            <a:off x="3414749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1E40841A-4E82-458A-A492-59AB6E17D33F}"/>
              </a:ext>
            </a:extLst>
          </p:cNvPr>
          <p:cNvCxnSpPr/>
          <p:nvPr userDrawn="1"/>
        </p:nvCxnSpPr>
        <p:spPr>
          <a:xfrm>
            <a:off x="5538936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AFD43B21-7BE1-4A1F-8287-58E950575272}"/>
              </a:ext>
            </a:extLst>
          </p:cNvPr>
          <p:cNvCxnSpPr/>
          <p:nvPr userDrawn="1"/>
        </p:nvCxnSpPr>
        <p:spPr>
          <a:xfrm>
            <a:off x="7663123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41E3F88-9296-4C57-856B-AC23A4003951}"/>
              </a:ext>
            </a:extLst>
          </p:cNvPr>
          <p:cNvCxnSpPr/>
          <p:nvPr userDrawn="1"/>
        </p:nvCxnSpPr>
        <p:spPr>
          <a:xfrm>
            <a:off x="9787311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B0EE1C23-2E31-4ADB-878F-6AA1C486E8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317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0533F48C-BC37-4B7E-B7F3-9CEFB4495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504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5">
            <a:extLst>
              <a:ext uri="{FF2B5EF4-FFF2-40B4-BE49-F238E27FC236}">
                <a16:creationId xmlns:a16="http://schemas.microsoft.com/office/drawing/2014/main" id="{520BF3D7-2FF1-484E-B1BE-71E4F76752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67691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5">
            <a:extLst>
              <a:ext uri="{FF2B5EF4-FFF2-40B4-BE49-F238E27FC236}">
                <a16:creationId xmlns:a16="http://schemas.microsoft.com/office/drawing/2014/main" id="{D01D0B5E-4E12-4FAF-8832-9D50D764F0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1878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5">
            <a:extLst>
              <a:ext uri="{FF2B5EF4-FFF2-40B4-BE49-F238E27FC236}">
                <a16:creationId xmlns:a16="http://schemas.microsoft.com/office/drawing/2014/main" id="{DB72E39B-534D-436C-B3A6-130EE8C947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16066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8088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2025" y="934485"/>
            <a:ext cx="8047952" cy="406954"/>
          </a:xfrm>
        </p:spPr>
        <p:txBody>
          <a:bodyPr vert="horz" wrap="none" lIns="0" tIns="0" rIns="0" bIns="0" rtlCol="0" anchor="ctr" anchorCtr="0">
            <a:noAutofit/>
          </a:bodyPr>
          <a:lstStyle>
            <a:lvl1pPr>
              <a:defRPr lang="en-US" sz="1800" b="0" dirty="0"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82085E4-27B6-4FA3-B8FE-8768571194D2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600" y="6463929"/>
            <a:ext cx="400424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CD6C5888-757B-49AC-B2F5-82A03BD8B6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23464" y="220186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5E726744-4DF3-499B-85AD-BEBAC83A8F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29916" y="220186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4" name="Tijdelijke aanduiding voor afbeelding 9">
            <a:extLst>
              <a:ext uri="{FF2B5EF4-FFF2-40B4-BE49-F238E27FC236}">
                <a16:creationId xmlns:a16="http://schemas.microsoft.com/office/drawing/2014/main" id="{66FDDCCA-98FA-4FD9-A00E-2603D5D72F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54197" y="2214541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5" name="Tijdelijke aanduiding voor afbeelding 9">
            <a:extLst>
              <a:ext uri="{FF2B5EF4-FFF2-40B4-BE49-F238E27FC236}">
                <a16:creationId xmlns:a16="http://schemas.microsoft.com/office/drawing/2014/main" id="{F7D7C91C-975E-4C0C-9946-511D0ECF61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01171" y="2201860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sp>
        <p:nvSpPr>
          <p:cNvPr id="17" name="Tijdelijke aanduiding voor afbeelding 9">
            <a:extLst>
              <a:ext uri="{FF2B5EF4-FFF2-40B4-BE49-F238E27FC236}">
                <a16:creationId xmlns:a16="http://schemas.microsoft.com/office/drawing/2014/main" id="{0124AFAA-D80D-4A12-90C3-05B250F52C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20213" y="2201860"/>
            <a:ext cx="1474507" cy="1474507"/>
          </a:xfrm>
          <a:prstGeom prst="ellipse">
            <a:avLst/>
          </a:prstGeom>
          <a:solidFill>
            <a:schemeClr val="accent2"/>
          </a:solidFill>
        </p:spPr>
        <p:txBody>
          <a:bodyPr wrap="none" anchor="t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D126A65-B405-449D-A4C1-74ACB5324C79}"/>
              </a:ext>
            </a:extLst>
          </p:cNvPr>
          <p:cNvCxnSpPr/>
          <p:nvPr userDrawn="1"/>
        </p:nvCxnSpPr>
        <p:spPr>
          <a:xfrm>
            <a:off x="1290562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3556DC5-104B-487A-AE1E-DAB64B157C95}"/>
              </a:ext>
            </a:extLst>
          </p:cNvPr>
          <p:cNvCxnSpPr/>
          <p:nvPr userDrawn="1"/>
        </p:nvCxnSpPr>
        <p:spPr>
          <a:xfrm>
            <a:off x="3414749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1E40841A-4E82-458A-A492-59AB6E17D33F}"/>
              </a:ext>
            </a:extLst>
          </p:cNvPr>
          <p:cNvCxnSpPr/>
          <p:nvPr userDrawn="1"/>
        </p:nvCxnSpPr>
        <p:spPr>
          <a:xfrm>
            <a:off x="5538936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AFD43B21-7BE1-4A1F-8287-58E950575272}"/>
              </a:ext>
            </a:extLst>
          </p:cNvPr>
          <p:cNvCxnSpPr/>
          <p:nvPr userDrawn="1"/>
        </p:nvCxnSpPr>
        <p:spPr>
          <a:xfrm>
            <a:off x="7663123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41E3F88-9296-4C57-856B-AC23A4003951}"/>
              </a:ext>
            </a:extLst>
          </p:cNvPr>
          <p:cNvCxnSpPr/>
          <p:nvPr userDrawn="1"/>
        </p:nvCxnSpPr>
        <p:spPr>
          <a:xfrm>
            <a:off x="9787311" y="4061012"/>
            <a:ext cx="114031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B0EE1C23-2E31-4ADB-878F-6AA1C486E8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317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0533F48C-BC37-4B7E-B7F3-9CEFB4495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504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5">
            <a:extLst>
              <a:ext uri="{FF2B5EF4-FFF2-40B4-BE49-F238E27FC236}">
                <a16:creationId xmlns:a16="http://schemas.microsoft.com/office/drawing/2014/main" id="{520BF3D7-2FF1-484E-B1BE-71E4F76752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67691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5">
            <a:extLst>
              <a:ext uri="{FF2B5EF4-FFF2-40B4-BE49-F238E27FC236}">
                <a16:creationId xmlns:a16="http://schemas.microsoft.com/office/drawing/2014/main" id="{D01D0B5E-4E12-4FAF-8832-9D50D764F0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91878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5">
            <a:extLst>
              <a:ext uri="{FF2B5EF4-FFF2-40B4-BE49-F238E27FC236}">
                <a16:creationId xmlns:a16="http://schemas.microsoft.com/office/drawing/2014/main" id="{DB72E39B-534D-436C-B3A6-130EE8C947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16066" y="4225528"/>
            <a:ext cx="2082800" cy="881063"/>
          </a:xfrm>
        </p:spPr>
        <p:txBody>
          <a:bodyPr>
            <a:normAutofit/>
          </a:bodyPr>
          <a:lstStyle>
            <a:lvl1pPr marL="0" indent="0" algn="ctr">
              <a:buNone/>
              <a:defRPr lang="nl-NL" sz="1600" dirty="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523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213477C6-371E-4D8B-A980-0E5F8C73F25A}"/>
              </a:ext>
            </a:extLst>
          </p:cNvPr>
          <p:cNvGrpSpPr/>
          <p:nvPr userDrawn="1"/>
        </p:nvGrpSpPr>
        <p:grpSpPr>
          <a:xfrm>
            <a:off x="-12701" y="-2"/>
            <a:ext cx="12217401" cy="3694068"/>
            <a:chOff x="-12701" y="-2"/>
            <a:chExt cx="12217401" cy="36940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0B2551-4283-4856-8A24-44CE19412283}"/>
                </a:ext>
              </a:extLst>
            </p:cNvPr>
            <p:cNvSpPr/>
            <p:nvPr userDrawn="1"/>
          </p:nvSpPr>
          <p:spPr>
            <a:xfrm rot="5400000">
              <a:off x="4381499" y="-4394202"/>
              <a:ext cx="3429002" cy="12217401"/>
            </a:xfrm>
            <a:prstGeom prst="rect">
              <a:avLst/>
            </a:prstGeom>
            <a:solidFill>
              <a:srgbClr val="C8E5E6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Gelijkbenige driehoek 28">
              <a:extLst>
                <a:ext uri="{FF2B5EF4-FFF2-40B4-BE49-F238E27FC236}">
                  <a16:creationId xmlns:a16="http://schemas.microsoft.com/office/drawing/2014/main" id="{F3A52D50-3440-4772-AAA5-BFC01C1025B6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solidFill>
              <a:srgbClr val="C8E5E6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dirty="0"/>
            </a:p>
          </p:txBody>
        </p:sp>
      </p:grp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63750" y="2095500"/>
            <a:ext cx="8064498" cy="1285872"/>
          </a:xfrm>
        </p:spPr>
        <p:txBody>
          <a:bodyPr numCol="3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A011AFA-D1B6-4C95-A2EB-ED17B670A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4285" y="1341439"/>
            <a:ext cx="8063430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DB5E2A2-2FC5-494F-AF4E-D47D98DFF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4285" y="3807833"/>
            <a:ext cx="8063430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BCBB241-30DD-4F40-A856-87AD8C5A8CA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3750" y="4641792"/>
            <a:ext cx="8064498" cy="1285872"/>
          </a:xfrm>
        </p:spPr>
        <p:txBody>
          <a:bodyPr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5A548CEF-A270-4B28-9FC2-24A06C419E29}"/>
              </a:ext>
            </a:extLst>
          </p:cNvPr>
          <p:cNvCxnSpPr>
            <a:cxnSpLocks/>
          </p:cNvCxnSpPr>
          <p:nvPr userDrawn="1"/>
        </p:nvCxnSpPr>
        <p:spPr>
          <a:xfrm>
            <a:off x="4224669" y="4303123"/>
            <a:ext cx="374266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A84CAC7-A839-443B-A6A2-2831E98C8D54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73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 userDrawn="1">
          <p15:clr>
            <a:srgbClr val="FBAE40"/>
          </p15:clr>
        </p15:guide>
        <p15:guide id="2" pos="63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0B2551-4283-4856-8A24-44CE19412283}"/>
              </a:ext>
            </a:extLst>
          </p:cNvPr>
          <p:cNvSpPr/>
          <p:nvPr userDrawn="1"/>
        </p:nvSpPr>
        <p:spPr>
          <a:xfrm rot="5400000">
            <a:off x="5941973" y="154024"/>
            <a:ext cx="6416754" cy="6108701"/>
          </a:xfrm>
          <a:prstGeom prst="rect">
            <a:avLst/>
          </a:prstGeom>
          <a:solidFill>
            <a:srgbClr val="C8E5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7089"/>
            <a:ext cx="5035625" cy="3816348"/>
          </a:xfrm>
        </p:spPr>
        <p:txBody>
          <a:bodyPr numCol="1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A011AFA-D1B6-4C95-A2EB-ED17B670A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576" y="1341438"/>
            <a:ext cx="5040061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A84CAC7-A839-443B-A6A2-2831E98C8D54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18C9BCD-BB66-4493-8CB9-B0EE014F955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61050" y="2088566"/>
            <a:ext cx="5035625" cy="3824872"/>
          </a:xfrm>
        </p:spPr>
        <p:txBody>
          <a:bodyPr numCol="1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CB97F5F0-6AA8-4EB1-AFBE-D5DD28B995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302" y="1341438"/>
            <a:ext cx="5035120" cy="298634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41FCB78-199B-48C1-A8D5-B2549D495832}"/>
              </a:ext>
            </a:extLst>
          </p:cNvPr>
          <p:cNvCxnSpPr>
            <a:cxnSpLocks/>
          </p:cNvCxnSpPr>
          <p:nvPr userDrawn="1"/>
        </p:nvCxnSpPr>
        <p:spPr>
          <a:xfrm>
            <a:off x="6673453" y="1850894"/>
            <a:ext cx="4655205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81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  <p15:guide id="2" pos="4067" userDrawn="1">
          <p15:clr>
            <a:srgbClr val="FBAE40"/>
          </p15:clr>
        </p15:guide>
        <p15:guide id="3" orient="horz" pos="132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0B2551-4283-4856-8A24-44CE19412283}"/>
              </a:ext>
            </a:extLst>
          </p:cNvPr>
          <p:cNvSpPr/>
          <p:nvPr userDrawn="1"/>
        </p:nvSpPr>
        <p:spPr>
          <a:xfrm rot="5400000">
            <a:off x="5941973" y="154024"/>
            <a:ext cx="6416754" cy="6108701"/>
          </a:xfrm>
          <a:prstGeom prst="rect">
            <a:avLst/>
          </a:prstGeom>
          <a:solidFill>
            <a:srgbClr val="C8E5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4E11FD69-5251-42EE-B41F-BB92E4CE0DD3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A6E3DF-3369-AE4B-A33A-613B1509B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7224" y="301013"/>
            <a:ext cx="5768454" cy="472361"/>
          </a:xfrm>
          <a:solidFill>
            <a:schemeClr val="accent4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D33E-ABBA-B64E-A5EC-5727C6586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97088"/>
            <a:ext cx="5046411" cy="3816349"/>
          </a:xfrm>
        </p:spPr>
        <p:txBody>
          <a:bodyPr numCol="1">
            <a:noAutofit/>
          </a:bodyPr>
          <a:lstStyle>
            <a:lvl1pPr marL="177800" indent="-177800">
              <a:buClr>
                <a:schemeClr val="accent3"/>
              </a:buClr>
              <a:defRPr/>
            </a:lvl1pPr>
            <a:lvl2pPr marL="493713" indent="-182563">
              <a:buClr>
                <a:schemeClr val="accent3"/>
              </a:buClr>
              <a:defRPr/>
            </a:lvl2pPr>
            <a:lvl3pPr marL="804863" indent="-177800">
              <a:buClr>
                <a:schemeClr val="accent3"/>
              </a:buClr>
              <a:defRPr/>
            </a:lvl3pPr>
            <a:lvl4pPr marL="1035050" indent="-180975">
              <a:buClr>
                <a:schemeClr val="accent3"/>
              </a:buClr>
              <a:defRPr/>
            </a:lvl4pPr>
            <a:lvl5pPr marL="1260475" indent="-144463"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D2E4-9085-6342-9C35-EAC610FC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0" y="6463929"/>
            <a:ext cx="2133600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8943A-2E47-DC43-8EA4-17EE9A65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lang="nl-NL" sz="800" kern="1200" dirty="0">
                <a:solidFill>
                  <a:schemeClr val="tx1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8786-45D7-6042-8F98-5365F82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/>
          <a:lstStyle>
            <a:lvl1pPr>
              <a:defRPr lang="en-US" smtClean="0"/>
            </a:lvl1pPr>
          </a:lstStyle>
          <a:p>
            <a:fld id="{63D2515C-A37A-744F-8DA2-E1C9190E53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A011AFA-D1B6-4C95-A2EB-ED17B670AB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341436"/>
            <a:ext cx="5046663" cy="297209"/>
          </a:xfrm>
        </p:spPr>
        <p:txBody>
          <a:bodyPr wrap="none" anchor="b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A84CAC7-A839-443B-A6A2-2831E98C8D54}"/>
              </a:ext>
            </a:extLst>
          </p:cNvPr>
          <p:cNvCxnSpPr>
            <a:cxnSpLocks/>
          </p:cNvCxnSpPr>
          <p:nvPr userDrawn="1"/>
        </p:nvCxnSpPr>
        <p:spPr>
          <a:xfrm>
            <a:off x="903684" y="1850894"/>
            <a:ext cx="4659249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4F5F73DB-A63B-46B8-A95E-C1402519A65F}"/>
              </a:ext>
            </a:extLst>
          </p:cNvPr>
          <p:cNvSpPr/>
          <p:nvPr userDrawn="1"/>
        </p:nvSpPr>
        <p:spPr>
          <a:xfrm rot="2700000">
            <a:off x="5915998" y="2812630"/>
            <a:ext cx="360000" cy="360000"/>
          </a:xfrm>
          <a:prstGeom prst="rtTriangle">
            <a:avLst/>
          </a:prstGeom>
          <a:solidFill>
            <a:srgbClr val="C8E5E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F0935F9-0C56-4905-B1FC-92622EB10F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046" y="1341438"/>
            <a:ext cx="5035629" cy="4572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887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7" userDrawn="1">
          <p15:clr>
            <a:srgbClr val="FBAE40"/>
          </p15:clr>
        </p15:guide>
        <p15:guide id="2" pos="4067" userDrawn="1">
          <p15:clr>
            <a:srgbClr val="FBAE40"/>
          </p15:clr>
        </p15:guide>
        <p15:guide id="3" orient="horz" pos="13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FD6D89-5A5A-FF4A-A3CA-681DEF730F9D}"/>
              </a:ext>
            </a:extLst>
          </p:cNvPr>
          <p:cNvSpPr/>
          <p:nvPr userDrawn="1"/>
        </p:nvSpPr>
        <p:spPr>
          <a:xfrm>
            <a:off x="0" y="6394010"/>
            <a:ext cx="12192000" cy="47236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8B8E9-B285-DE4F-8391-C59DA7A7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1013"/>
            <a:ext cx="10801350" cy="472361"/>
          </a:xfrm>
          <a:prstGeom prst="rect">
            <a:avLst/>
          </a:prstGeom>
        </p:spPr>
        <p:txBody>
          <a:bodyPr vert="horz" lIns="0" tIns="28800" rIns="0" bIns="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857BD-E74A-CE42-9C81-614B0D4DB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341438"/>
            <a:ext cx="10801350" cy="458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5A67-8A23-8F4B-B8C1-E2E479701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9" y="6463929"/>
            <a:ext cx="21222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fld id="{6F3341E8-3378-4079-8E6F-73EF8D0A8D7D}" type="datetime1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3F877-318C-F14D-BDA6-BEA7AB14F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463929"/>
            <a:ext cx="4353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fld id="{63D2515C-A37A-744F-8DA2-E1C9190E5349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8BD0E-D927-6A4E-A176-D97779E4B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44A484-B33E-F142-A08B-7D08ED36906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>
            <a:extLst>
              <a:ext uri="{FF2B5EF4-FFF2-40B4-BE49-F238E27FC236}">
                <a16:creationId xmlns:a16="http://schemas.microsoft.com/office/drawing/2014/main" id="{A1222885-C868-473A-A4CB-929EBA29864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567342" y="6452362"/>
            <a:ext cx="972209" cy="3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8" r:id="rId4"/>
    <p:sldLayoutId id="2147483660" r:id="rId5"/>
    <p:sldLayoutId id="2147483661" r:id="rId6"/>
    <p:sldLayoutId id="2147483662" r:id="rId7"/>
    <p:sldLayoutId id="2147483664" r:id="rId8"/>
    <p:sldLayoutId id="2147483665" r:id="rId9"/>
    <p:sldLayoutId id="2147483663" r:id="rId10"/>
    <p:sldLayoutId id="2147483652" r:id="rId11"/>
    <p:sldLayoutId id="2147483653" r:id="rId12"/>
    <p:sldLayoutId id="2147483654" r:id="rId13"/>
    <p:sldLayoutId id="2147483668" r:id="rId14"/>
    <p:sldLayoutId id="2147483669" r:id="rId15"/>
    <p:sldLayoutId id="2147483655" r:id="rId16"/>
    <p:sldLayoutId id="2147483666" r:id="rId17"/>
    <p:sldLayoutId id="2147483657" r:id="rId18"/>
    <p:sldLayoutId id="2147483656" r:id="rId19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 Light" panose="020B0604020202020204" charset="0"/>
          <a:cs typeface="Open Sans Light" panose="020B060402020202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  <p15:guide id="7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3F9C4DB-E22F-4B09-B938-ACA10E84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opgave in de regio U16</a:t>
            </a:r>
            <a:endParaRPr lang="nl-NL" dirty="0">
              <a:solidFill>
                <a:schemeClr val="accent3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612130-4B14-4566-A768-0768CA9D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C2B0-916A-41D5-BD0B-88EE9E35F1DF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9502B-0DD9-44CD-BB35-340B7946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B9386A-FBE0-4035-9D63-675A6ACC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CBBCAC0-A753-4840-98A7-102D31B7B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28" y="2888535"/>
            <a:ext cx="1222650" cy="12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CE18592-A661-814B-9528-99A08BFF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10" y="2888535"/>
            <a:ext cx="1177936" cy="11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0162043-8ED4-0C41-9967-151AF8F2C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i="1" dirty="0"/>
              <a:t>Van Ontwerp-RES naar RES 1.0</a:t>
            </a:r>
          </a:p>
        </p:txBody>
      </p:sp>
    </p:spTree>
    <p:extLst>
      <p:ext uri="{BB962C8B-B14F-4D97-AF65-F5344CB8AC3E}">
        <p14:creationId xmlns:p14="http://schemas.microsoft.com/office/powerpoint/2010/main" val="3088848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regionale bod: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0776" y="1073248"/>
            <a:ext cx="10801350" cy="1888323"/>
          </a:xfrm>
        </p:spPr>
        <p:txBody>
          <a:bodyPr/>
          <a:lstStyle/>
          <a:p>
            <a:endParaRPr lang="nl-NL" dirty="0"/>
          </a:p>
          <a:p>
            <a:pPr lvl="1"/>
            <a:r>
              <a:rPr lang="nl-NL" sz="2400" dirty="0"/>
              <a:t>Moet aansluiten bij capaciteit van het elektriciteitsnet</a:t>
            </a:r>
          </a:p>
          <a:p>
            <a:pPr lvl="1"/>
            <a:r>
              <a:rPr lang="nl-NL" sz="2400" dirty="0"/>
              <a:t>Kansenkaart van </a:t>
            </a:r>
            <a:r>
              <a:rPr lang="nl-NL" sz="2400" dirty="0" err="1"/>
              <a:t>Stedin</a:t>
            </a:r>
            <a:r>
              <a:rPr lang="nl-NL" sz="2400" dirty="0"/>
              <a:t> en </a:t>
            </a:r>
            <a:r>
              <a:rPr lang="nl-NL" sz="2400" dirty="0" err="1"/>
              <a:t>TenneT</a:t>
            </a:r>
            <a:r>
              <a:rPr lang="nl-NL" sz="2400" dirty="0"/>
              <a:t> voor 2030: 2,2 </a:t>
            </a:r>
            <a:r>
              <a:rPr lang="nl-NL" sz="2400" dirty="0" err="1"/>
              <a:t>TWh</a:t>
            </a:r>
            <a:endParaRPr lang="nl-NL" sz="2200" dirty="0"/>
          </a:p>
          <a:p>
            <a:pPr marL="311150" lvl="1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>
              <a:latin typeface="+mn-lt"/>
            </a:endParaRPr>
          </a:p>
          <a:p>
            <a:pPr marL="285750" lvl="1" indent="-285750">
              <a:spcBef>
                <a:spcPts val="1000"/>
              </a:spcBef>
            </a:pPr>
            <a:endParaRPr lang="nl-NL" sz="1800" dirty="0">
              <a:latin typeface="+mn-lt"/>
            </a:endParaRP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marL="311150" lvl="1" indent="0">
              <a:buNone/>
            </a:pPr>
            <a:endParaRPr lang="nl-NL" sz="1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8" name="Afbeelding 7" descr="Afbeelding met zwart, monitor, klein, zitten&#10;&#10;Automatisch gegenereerde beschrijving">
            <a:extLst>
              <a:ext uri="{FF2B5EF4-FFF2-40B4-BE49-F238E27FC236}">
                <a16:creationId xmlns:a16="http://schemas.microsoft.com/office/drawing/2014/main" id="{BA7ED9A1-4B28-8148-AFB6-51C732FF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51" y="2562930"/>
            <a:ext cx="9347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49" y="144462"/>
            <a:ext cx="8721259" cy="616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99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78" y="144463"/>
            <a:ext cx="8857858" cy="61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0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89" y="144462"/>
            <a:ext cx="8671546" cy="612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9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19BB173-6816-48D4-BDF2-8D95C0FE1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81199"/>
              </p:ext>
            </p:extLst>
          </p:nvPr>
        </p:nvGraphicFramePr>
        <p:xfrm>
          <a:off x="1559859" y="99850"/>
          <a:ext cx="8812306" cy="6229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11343960" imgH="8019903" progId="AcroExch.Document.DC">
                  <p:embed/>
                </p:oleObj>
              </mc:Choice>
              <mc:Fallback>
                <p:oleObj name="Acrobat Document" r:id="rId3" imgW="11343960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9859" y="99850"/>
                        <a:ext cx="8812306" cy="6229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454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8F2C4-FD94-45DF-9FDF-6C2A3B8D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88" y="1267189"/>
            <a:ext cx="10551886" cy="3191795"/>
          </a:xfrm>
        </p:spPr>
        <p:txBody>
          <a:bodyPr/>
          <a:lstStyle/>
          <a:p>
            <a:pPr marL="311150" lvl="1" indent="0">
              <a:buNone/>
            </a:pPr>
            <a:r>
              <a:rPr lang="nl-NL" sz="2400" dirty="0"/>
              <a:t>De opgave van 1,8 </a:t>
            </a:r>
            <a:r>
              <a:rPr lang="nl-NL" sz="2400" dirty="0" err="1"/>
              <a:t>TWh</a:t>
            </a:r>
            <a:r>
              <a:rPr lang="nl-NL" sz="2400" dirty="0"/>
              <a:t> is – </a:t>
            </a:r>
            <a:r>
              <a:rPr lang="nl-NL" sz="2400" b="1" dirty="0"/>
              <a:t>bijvoorbeeld </a:t>
            </a:r>
            <a:r>
              <a:rPr lang="nl-NL" sz="2400" dirty="0"/>
              <a:t>- in te vullen met een combinatie van:</a:t>
            </a:r>
          </a:p>
          <a:p>
            <a:pPr marL="311150" lvl="1" indent="0">
              <a:buNone/>
            </a:pPr>
            <a:endParaRPr lang="nl-NL" sz="2400" dirty="0"/>
          </a:p>
          <a:p>
            <a:pPr lvl="1"/>
            <a:r>
              <a:rPr lang="nl-NL" sz="2400" dirty="0"/>
              <a:t>15% benutting grote dakoppervlakten; én </a:t>
            </a:r>
          </a:p>
          <a:p>
            <a:pPr lvl="1"/>
            <a:endParaRPr lang="nl-NL" sz="2400" dirty="0"/>
          </a:p>
          <a:p>
            <a:pPr lvl="1"/>
            <a:r>
              <a:rPr lang="nl-NL" sz="2400" dirty="0"/>
              <a:t>ca. 45 grote windmolens (5,6 MW, tiphoogte 240 meter); én</a:t>
            </a:r>
          </a:p>
          <a:p>
            <a:pPr lvl="1"/>
            <a:endParaRPr lang="nl-NL" sz="2400" dirty="0"/>
          </a:p>
          <a:p>
            <a:pPr lvl="1"/>
            <a:r>
              <a:rPr lang="nl-NL" sz="2400" dirty="0"/>
              <a:t>ca. 800 ha zonnevelden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4373DF-CE55-4FE4-820D-0B5395BA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03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8F2C4-FD94-45DF-9FDF-6C2A3B8D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88" y="1267189"/>
            <a:ext cx="10551886" cy="3191795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4373DF-CE55-4FE4-820D-0B5395BA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0E22258-21BD-4353-8680-86B500CC6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99" y="1182226"/>
            <a:ext cx="8013290" cy="52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1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kan de 1,8 </a:t>
            </a:r>
            <a:r>
              <a:rPr lang="nl-NL" dirty="0" err="1"/>
              <a:t>TWh</a:t>
            </a:r>
            <a:r>
              <a:rPr lang="nl-NL" dirty="0"/>
              <a:t> dan landen?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8F2C4-FD94-45DF-9FDF-6C2A3B8D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88" y="1267189"/>
            <a:ext cx="10551886" cy="3191795"/>
          </a:xfrm>
        </p:spPr>
        <p:txBody>
          <a:bodyPr/>
          <a:lstStyle/>
          <a:p>
            <a:r>
              <a:rPr lang="nl-NL" sz="2700" dirty="0"/>
              <a:t>Maximaal inzetten op </a:t>
            </a:r>
            <a:r>
              <a:rPr lang="nl-NL" sz="2700" b="1" dirty="0"/>
              <a:t>zonnepanelen op grote daken</a:t>
            </a:r>
          </a:p>
          <a:p>
            <a:endParaRPr lang="nl-NL" sz="2700" b="1" dirty="0"/>
          </a:p>
          <a:p>
            <a:r>
              <a:rPr lang="nl-NL" sz="2700" b="1" dirty="0"/>
              <a:t>Windenergie:</a:t>
            </a:r>
          </a:p>
          <a:p>
            <a:pPr lvl="1"/>
            <a:r>
              <a:rPr lang="nl-NL" sz="2500" dirty="0"/>
              <a:t>Langs infrastructuur </a:t>
            </a:r>
          </a:p>
          <a:p>
            <a:pPr lvl="1"/>
            <a:r>
              <a:rPr lang="nl-NL" sz="2500" dirty="0"/>
              <a:t>Nabij bedrijventerreinen</a:t>
            </a:r>
          </a:p>
          <a:p>
            <a:pPr lvl="1"/>
            <a:r>
              <a:rPr lang="nl-NL" sz="2500" dirty="0"/>
              <a:t>In agrarische velden</a:t>
            </a:r>
          </a:p>
          <a:p>
            <a:pPr lvl="1"/>
            <a:endParaRPr lang="nl-NL" sz="2500" b="1" dirty="0"/>
          </a:p>
          <a:p>
            <a:r>
              <a:rPr lang="nl-NL" sz="2700" b="1" dirty="0"/>
              <a:t>Zonnevelden:</a:t>
            </a:r>
          </a:p>
          <a:p>
            <a:pPr lvl="1"/>
            <a:r>
              <a:rPr lang="nl-NL" sz="2500" dirty="0"/>
              <a:t>Op agrarische velden</a:t>
            </a:r>
          </a:p>
          <a:p>
            <a:endParaRPr lang="nl-NL" sz="2700" b="1" dirty="0"/>
          </a:p>
          <a:p>
            <a:endParaRPr lang="nl-NL" sz="2700" b="1" dirty="0"/>
          </a:p>
          <a:p>
            <a:endParaRPr lang="nl-NL" sz="2800" b="1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4373DF-CE55-4FE4-820D-0B5395BA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7275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6048" y="301013"/>
            <a:ext cx="6019903" cy="472361"/>
          </a:xfrm>
        </p:spPr>
        <p:txBody>
          <a:bodyPr/>
          <a:lstStyle/>
          <a:p>
            <a:r>
              <a:rPr lang="nl-NL" dirty="0"/>
              <a:t>Wat zit er al in de pijplijn?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764489-B2FE-410C-A4A8-BC5EF313B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4" y="1970783"/>
            <a:ext cx="4900960" cy="25773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61ECE45-F491-4864-8E91-8AA6D7277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872" y="894397"/>
            <a:ext cx="4464991" cy="49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1013"/>
            <a:ext cx="10801350" cy="472361"/>
          </a:xfrm>
        </p:spPr>
        <p:txBody>
          <a:bodyPr anchor="ctr">
            <a:normAutofit/>
          </a:bodyPr>
          <a:lstStyle/>
          <a:p>
            <a:r>
              <a:rPr lang="nl-NL" dirty="0"/>
              <a:t>Belangrijke randvoorwaarden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9" y="6463929"/>
            <a:ext cx="2122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FE3411D-B9B8-4419-B5AA-AFBB75854EC6}" type="datetime1">
              <a:rPr lang="en-US" smtClean="0"/>
              <a:pPr>
                <a:spcAft>
                  <a:spcPts val="600"/>
                </a:spcAft>
              </a:pPr>
              <a:t>11/11/2020</a:t>
            </a:fld>
            <a:endParaRPr lang="nl-NL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957D0B7-F48E-47AA-85E5-0E18AF55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3D2515C-A37A-744F-8DA2-E1C9190E5349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CB93E567-4569-4904-80F2-07C5243EDE3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4021348"/>
              </p:ext>
            </p:extLst>
          </p:nvPr>
        </p:nvGraphicFramePr>
        <p:xfrm>
          <a:off x="6456363" y="1341439"/>
          <a:ext cx="504031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6E2885A7-23FD-764B-9500-7D356E33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65" y="1791445"/>
            <a:ext cx="5822418" cy="32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8F2C4-FD94-45DF-9FDF-6C2A3B8D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88" y="1267189"/>
            <a:ext cx="10551886" cy="319179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endParaRPr lang="nl-NL" sz="2400" dirty="0"/>
          </a:p>
          <a:p>
            <a:pPr lvl="1">
              <a:buFont typeface="Wingdings" pitchFamily="2" charset="2"/>
              <a:buChar char="Ø"/>
            </a:pPr>
            <a:r>
              <a:rPr lang="nl-NL" sz="3200" dirty="0"/>
              <a:t>Het </a:t>
            </a:r>
            <a:r>
              <a:rPr lang="nl-NL" sz="3200" b="1" dirty="0"/>
              <a:t>Klimaatakkoord</a:t>
            </a:r>
            <a:r>
              <a:rPr lang="nl-NL" sz="3200" dirty="0"/>
              <a:t> en de </a:t>
            </a:r>
            <a:r>
              <a:rPr lang="nl-NL" sz="3200" b="1" dirty="0"/>
              <a:t>RES</a:t>
            </a:r>
          </a:p>
          <a:p>
            <a:pPr lvl="1">
              <a:buFont typeface="Wingdings" pitchFamily="2" charset="2"/>
              <a:buChar char="Ø"/>
            </a:pPr>
            <a:endParaRPr lang="nl-NL" sz="3200" dirty="0"/>
          </a:p>
          <a:p>
            <a:pPr lvl="1">
              <a:buFont typeface="Wingdings" pitchFamily="2" charset="2"/>
              <a:buChar char="Ø"/>
            </a:pPr>
            <a:endParaRPr lang="nl-NL" sz="3200" dirty="0"/>
          </a:p>
          <a:p>
            <a:pPr lvl="1">
              <a:buFont typeface="Wingdings" pitchFamily="2" charset="2"/>
              <a:buChar char="Ø"/>
            </a:pPr>
            <a:r>
              <a:rPr lang="nl-NL" sz="3200" dirty="0"/>
              <a:t>De </a:t>
            </a:r>
            <a:r>
              <a:rPr lang="nl-NL" sz="3200" b="1" dirty="0"/>
              <a:t>inhoud</a:t>
            </a:r>
            <a:r>
              <a:rPr lang="nl-NL" sz="3200" dirty="0"/>
              <a:t> van de </a:t>
            </a:r>
            <a:r>
              <a:rPr lang="nl-NL" sz="3200" b="1" dirty="0"/>
              <a:t>ontwerp-RES U16</a:t>
            </a:r>
          </a:p>
          <a:p>
            <a:pPr lvl="1">
              <a:buFont typeface="Wingdings" pitchFamily="2" charset="2"/>
              <a:buChar char="Ø"/>
            </a:pPr>
            <a:endParaRPr lang="nl-NL" sz="3200" dirty="0"/>
          </a:p>
          <a:p>
            <a:pPr lvl="1">
              <a:buFont typeface="Wingdings" pitchFamily="2" charset="2"/>
              <a:buChar char="Ø"/>
            </a:pPr>
            <a:endParaRPr lang="nl-NL" sz="3200" dirty="0"/>
          </a:p>
          <a:p>
            <a:pPr lvl="1">
              <a:buFont typeface="Wingdings" pitchFamily="2" charset="2"/>
              <a:buChar char="Ø"/>
            </a:pPr>
            <a:r>
              <a:rPr lang="nl-NL" sz="3200" dirty="0"/>
              <a:t>Van een </a:t>
            </a:r>
            <a:r>
              <a:rPr lang="nl-NL" sz="3200" b="1" dirty="0"/>
              <a:t>ontwerp-RES</a:t>
            </a:r>
            <a:r>
              <a:rPr lang="nl-NL" sz="3200" dirty="0"/>
              <a:t> naar de </a:t>
            </a:r>
            <a:r>
              <a:rPr lang="nl-NL" sz="3200" b="1" dirty="0"/>
              <a:t>RES 1.0</a:t>
            </a:r>
          </a:p>
          <a:p>
            <a:pPr lvl="1">
              <a:buFont typeface="Wingdings" pitchFamily="2" charset="2"/>
              <a:buChar char="Ø"/>
            </a:pPr>
            <a:endParaRPr lang="nl-NL" sz="2400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4373DF-CE55-4FE4-820D-0B5395BA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395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A31DD9-CA07-A042-8131-94D011E1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een ontwerp-RES naar een RES 1.0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B8108F-500E-DA47-ABA2-E6EF1331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2479-DC96-4BDD-A11C-552B9625E58D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D470DC-A97F-7140-9E15-20AE638A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20328D-DDAD-174F-A659-4F8773A1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0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proces van de RES U16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0776" y="1073248"/>
            <a:ext cx="10801350" cy="1888323"/>
          </a:xfrm>
        </p:spPr>
        <p:txBody>
          <a:bodyPr/>
          <a:lstStyle/>
          <a:p>
            <a:endParaRPr lang="nl-NL" dirty="0"/>
          </a:p>
          <a:p>
            <a:pPr lvl="1"/>
            <a:r>
              <a:rPr lang="nl-NL" sz="2400" dirty="0"/>
              <a:t>Wat staat er in de RES 1.0</a:t>
            </a:r>
          </a:p>
          <a:p>
            <a:pPr lvl="2"/>
            <a:r>
              <a:rPr lang="nl-NL" sz="2000" dirty="0"/>
              <a:t>Scenario’s</a:t>
            </a:r>
          </a:p>
          <a:p>
            <a:pPr lvl="2"/>
            <a:r>
              <a:rPr lang="nl-NL" sz="2000" dirty="0"/>
              <a:t>Zoekgebieden</a:t>
            </a:r>
          </a:p>
          <a:p>
            <a:pPr lvl="2"/>
            <a:r>
              <a:rPr lang="nl-NL" sz="2000" dirty="0"/>
              <a:t>Definitief bod</a:t>
            </a:r>
          </a:p>
          <a:p>
            <a:pPr marL="311150" lvl="1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>
              <a:latin typeface="+mn-lt"/>
            </a:endParaRPr>
          </a:p>
          <a:p>
            <a:pPr marL="285750" lvl="1" indent="-285750">
              <a:spcBef>
                <a:spcPts val="1000"/>
              </a:spcBef>
            </a:pPr>
            <a:endParaRPr lang="nl-NL" sz="1800" dirty="0">
              <a:latin typeface="+mn-lt"/>
            </a:endParaRP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marL="311150" lvl="1" indent="0">
              <a:buNone/>
            </a:pPr>
            <a:endParaRPr lang="nl-NL" sz="1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" y="3186513"/>
            <a:ext cx="10797703" cy="2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gesprek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0776" y="1073248"/>
            <a:ext cx="10801350" cy="4651147"/>
          </a:xfrm>
        </p:spPr>
        <p:txBody>
          <a:bodyPr/>
          <a:lstStyle/>
          <a:p>
            <a:r>
              <a:rPr lang="nl-NL" sz="2400" dirty="0"/>
              <a:t>Inwoners</a:t>
            </a:r>
          </a:p>
          <a:p>
            <a:pPr lvl="1"/>
            <a:r>
              <a:rPr lang="nl-NL" sz="2000" dirty="0"/>
              <a:t>Per gemeente in gesprek over de lokale bijdrage aan de regionale opgave</a:t>
            </a:r>
          </a:p>
          <a:p>
            <a:pPr lvl="1"/>
            <a:r>
              <a:rPr lang="nl-NL" sz="2000" dirty="0"/>
              <a:t>Zicht op kansen en belemmeringen bij verschillende scenario’s</a:t>
            </a:r>
          </a:p>
          <a:p>
            <a:pPr marL="311150" lvl="1" indent="0">
              <a:buNone/>
            </a:pPr>
            <a:endParaRPr lang="nl-NL" sz="2000" dirty="0"/>
          </a:p>
          <a:p>
            <a:r>
              <a:rPr lang="nl-NL" sz="2400" dirty="0"/>
              <a:t>Regionaal betrokken stakeholders</a:t>
            </a:r>
          </a:p>
          <a:p>
            <a:pPr lvl="1"/>
            <a:r>
              <a:rPr lang="nl-NL" sz="2000" dirty="0"/>
              <a:t>Gezamenlijke ateliers over landschappelijke scenario’s</a:t>
            </a:r>
            <a:br>
              <a:rPr lang="nl-NL" sz="2000" dirty="0"/>
            </a:br>
            <a:endParaRPr lang="nl-NL" sz="2400" dirty="0"/>
          </a:p>
          <a:p>
            <a:r>
              <a:rPr lang="nl-NL" sz="2400" dirty="0"/>
              <a:t>In gesprek met parlementen</a:t>
            </a:r>
          </a:p>
          <a:p>
            <a:pPr lvl="1"/>
            <a:r>
              <a:rPr lang="nl-NL" sz="2000" dirty="0"/>
              <a:t>Besluiten over de ontwerp-RES</a:t>
            </a:r>
          </a:p>
          <a:p>
            <a:pPr lvl="1"/>
            <a:r>
              <a:rPr lang="nl-NL" sz="2000" dirty="0"/>
              <a:t>Gezamenlijke regionale bijeenkomsten</a:t>
            </a:r>
          </a:p>
          <a:p>
            <a:pPr lvl="1"/>
            <a:r>
              <a:rPr lang="nl-NL" sz="2000" dirty="0"/>
              <a:t>Informatiebijeenkomsten voor raden</a:t>
            </a:r>
          </a:p>
          <a:p>
            <a:pPr lvl="1"/>
            <a:r>
              <a:rPr lang="nl-NL" sz="2000" dirty="0"/>
              <a:t>Besluitvorming over RES 1.0</a:t>
            </a:r>
          </a:p>
          <a:p>
            <a:pPr marL="311150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marL="311150" lvl="1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>
              <a:latin typeface="+mn-lt"/>
            </a:endParaRPr>
          </a:p>
          <a:p>
            <a:pPr marL="285750" lvl="1" indent="-285750">
              <a:spcBef>
                <a:spcPts val="1000"/>
              </a:spcBef>
            </a:pPr>
            <a:endParaRPr lang="nl-NL" sz="1800" dirty="0">
              <a:latin typeface="+mn-lt"/>
            </a:endParaRP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marL="311150" lvl="1" indent="0">
              <a:buNone/>
            </a:pPr>
            <a:endParaRPr lang="nl-NL" sz="1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9032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5" y="301013"/>
            <a:ext cx="10801350" cy="472361"/>
          </a:xfrm>
        </p:spPr>
        <p:txBody>
          <a:bodyPr vert="horz" lIns="0" tIns="28800" rIns="0" bIns="0" rtlCol="0" anchor="ctr">
            <a:normAutofit/>
          </a:bodyPr>
          <a:lstStyle/>
          <a:p>
            <a:r>
              <a:rPr lang="nl-NL" dirty="0"/>
              <a:t>Tot slot</a:t>
            </a:r>
          </a:p>
        </p:txBody>
      </p:sp>
      <p:pic>
        <p:nvPicPr>
          <p:cNvPr id="7" name="Tijdelijke aanduiding voor inhoud 6" descr="Afbeelding met weg, scène, snelweg, buiten&#10;&#10;Automatisch gegenereerde beschrijving">
            <a:extLst>
              <a:ext uri="{FF2B5EF4-FFF2-40B4-BE49-F238E27FC236}">
                <a16:creationId xmlns:a16="http://schemas.microsoft.com/office/drawing/2014/main" id="{9D1ED6B3-9881-464A-84D7-E105710AE0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3096" y="1955156"/>
            <a:ext cx="5642904" cy="261684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1999" y="6463929"/>
            <a:ext cx="2122227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BFE3411D-B9B8-4419-B5AA-AFBB75854EC6}" type="datetime1">
              <a:rPr lang="en-US" smtClean="0"/>
              <a:pPr>
                <a:spcAft>
                  <a:spcPts val="600"/>
                </a:spcAft>
              </a:pPr>
              <a:t>11/11/2020</a:t>
            </a:fld>
            <a:endParaRPr lang="nl-NL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18A8A2DD-0ABB-449F-83D5-F026E895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63D2515C-A37A-744F-8DA2-E1C9190E5349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  <p:graphicFrame>
        <p:nvGraphicFramePr>
          <p:cNvPr id="15" name="Tijdelijke aanduiding voor verticale tekst 2">
            <a:extLst>
              <a:ext uri="{FF2B5EF4-FFF2-40B4-BE49-F238E27FC236}">
                <a16:creationId xmlns:a16="http://schemas.microsoft.com/office/drawing/2014/main" id="{B7F5BE02-1299-4A65-A67C-C7164F371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796546"/>
              </p:ext>
            </p:extLst>
          </p:nvPr>
        </p:nvGraphicFramePr>
        <p:xfrm>
          <a:off x="6456363" y="1341439"/>
          <a:ext cx="504031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7510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24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8DCE2D-12AA-5A41-A991-CFFD55F0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49" y="1405329"/>
            <a:ext cx="4114331" cy="46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6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A31DD9-CA07-A042-8131-94D011E1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Klimaatakkoord en de RES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B8108F-500E-DA47-ABA2-E6EF1331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2479-DC96-4BDD-A11C-552B9625E58D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D470DC-A97F-7140-9E15-20AE638A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20328D-DDAD-174F-A659-4F8773A1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3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1013"/>
            <a:ext cx="10801350" cy="472361"/>
          </a:xfrm>
        </p:spPr>
        <p:txBody>
          <a:bodyPr anchor="ctr">
            <a:normAutofit/>
          </a:bodyPr>
          <a:lstStyle/>
          <a:p>
            <a:r>
              <a:rPr lang="nl-NL" dirty="0"/>
              <a:t>Achtergronden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9" y="6463929"/>
            <a:ext cx="2122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FE3411D-B9B8-4419-B5AA-AFBB75854EC6}" type="datetime1">
              <a:rPr lang="en-US" smtClean="0"/>
              <a:pPr>
                <a:spcAft>
                  <a:spcPts val="600"/>
                </a:spcAft>
              </a:pPr>
              <a:t>11/11/2020</a:t>
            </a:fld>
            <a:endParaRPr lang="nl-NL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EE17EAA-77F6-4474-9A95-6371AC17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3D2515C-A37A-744F-8DA2-E1C9190E5349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F0A2C33B-6FD0-460A-8034-A0DC92623BE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1371671"/>
              </p:ext>
            </p:extLst>
          </p:nvPr>
        </p:nvGraphicFramePr>
        <p:xfrm>
          <a:off x="6456363" y="1341439"/>
          <a:ext cx="504031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B07619BD-A8EA-AC4C-A20C-B77E56D86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493" y="1983883"/>
            <a:ext cx="5453270" cy="28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9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tijdpad van de </a:t>
            </a:r>
            <a:r>
              <a:rPr lang="nl-NL" dirty="0" err="1"/>
              <a:t>RES’en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4373DF-CE55-4FE4-820D-0B5395BA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9" name="Tijdelijke aanduiding voor inhoud 8" descr="Afbeelding met schermafbeelding, koelkast, veel, wit&#10;&#10;Automatisch gegenereerde beschrijving">
            <a:extLst>
              <a:ext uri="{FF2B5EF4-FFF2-40B4-BE49-F238E27FC236}">
                <a16:creationId xmlns:a16="http://schemas.microsoft.com/office/drawing/2014/main" id="{B6E41B15-09D6-CE4E-8EE3-D71315517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52"/>
          <a:stretch/>
        </p:blipFill>
        <p:spPr>
          <a:xfrm>
            <a:off x="0" y="1262305"/>
            <a:ext cx="12192000" cy="4630253"/>
          </a:xfrm>
        </p:spPr>
      </p:pic>
    </p:spTree>
    <p:extLst>
      <p:ext uri="{BB962C8B-B14F-4D97-AF65-F5344CB8AC3E}">
        <p14:creationId xmlns:p14="http://schemas.microsoft.com/office/powerpoint/2010/main" val="284072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A31DD9-CA07-A042-8131-94D011E1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inhoud van de ontwerp-RES U16 en het concept-bod: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B8108F-500E-DA47-ABA2-E6EF1331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2479-DC96-4BDD-A11C-552B9625E58D}" type="datetime1">
              <a:rPr lang="en-US" smtClean="0"/>
              <a:t>11/11/2020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D470DC-A97F-7140-9E15-20AE638A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20328D-DDAD-174F-A659-4F8773A1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7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6BAE-DFCA-47CE-819F-3CFB8AA7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1013"/>
            <a:ext cx="10801350" cy="472361"/>
          </a:xfrm>
        </p:spPr>
        <p:txBody>
          <a:bodyPr anchor="ctr">
            <a:normAutofit/>
          </a:bodyPr>
          <a:lstStyle/>
          <a:p>
            <a:r>
              <a:rPr lang="nl-NL" dirty="0"/>
              <a:t>Terugblik: Regionale </a:t>
            </a:r>
            <a:r>
              <a:rPr lang="nl-NL" dirty="0" err="1"/>
              <a:t>energie-analyse</a:t>
            </a:r>
            <a:r>
              <a:rPr lang="nl-NL" dirty="0"/>
              <a:t> (2019)</a:t>
            </a:r>
          </a:p>
        </p:txBody>
      </p:sp>
      <p:pic>
        <p:nvPicPr>
          <p:cNvPr id="9" name="Tijdelijke aanduiding voor inhoud 8" descr="Afbeelding met gras, buiten, gebouw, groen&#10;&#10;Automatisch gegenereerde beschrijving">
            <a:extLst>
              <a:ext uri="{FF2B5EF4-FFF2-40B4-BE49-F238E27FC236}">
                <a16:creationId xmlns:a16="http://schemas.microsoft.com/office/drawing/2014/main" id="{6248D610-22B9-BD4F-96C8-0E9712501A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810" r="18315"/>
          <a:stretch/>
        </p:blipFill>
        <p:spPr>
          <a:xfrm>
            <a:off x="6095999" y="1900989"/>
            <a:ext cx="5582963" cy="2936054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18618-49F0-4E90-A4C9-61593F4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9" y="6463929"/>
            <a:ext cx="2122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FE3411D-B9B8-4419-B5AA-AFBB75854EC6}" type="datetime1">
              <a:rPr lang="en-US" smtClean="0"/>
              <a:pPr>
                <a:spcAft>
                  <a:spcPts val="600"/>
                </a:spcAft>
              </a:pPr>
              <a:t>11/11/2020</a:t>
            </a:fld>
            <a:endParaRPr lang="nl-NL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9B71DE3-BB31-430D-B5E5-019870B7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76" y="6463459"/>
            <a:ext cx="5032786" cy="34831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79B6B-DA7F-402C-8AC9-710684FB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463929"/>
            <a:ext cx="4353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3D2515C-A37A-744F-8DA2-E1C9190E5349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9D0C2C4E-CC4F-4170-AAF6-3B54267CEFD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6152427"/>
              </p:ext>
            </p:extLst>
          </p:nvPr>
        </p:nvGraphicFramePr>
        <p:xfrm>
          <a:off x="695325" y="1341438"/>
          <a:ext cx="5040313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707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regionale bod: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0776" y="1073248"/>
            <a:ext cx="10801350" cy="1888323"/>
          </a:xfrm>
        </p:spPr>
        <p:txBody>
          <a:bodyPr/>
          <a:lstStyle/>
          <a:p>
            <a:endParaRPr lang="nl-NL" dirty="0"/>
          </a:p>
          <a:p>
            <a:pPr lvl="1"/>
            <a:r>
              <a:rPr lang="nl-NL" sz="2400" dirty="0"/>
              <a:t>Moet effect hebben op de doelstelling in het Klimaatakkoord (in 2050 in totaal 95 procent CO</a:t>
            </a:r>
            <a:r>
              <a:rPr lang="nl-NL" sz="2400" baseline="-25000" dirty="0"/>
              <a:t>2</a:t>
            </a:r>
            <a:r>
              <a:rPr lang="nl-NL" sz="2400" dirty="0"/>
              <a:t> reductie)</a:t>
            </a:r>
          </a:p>
          <a:p>
            <a:pPr lvl="1"/>
            <a:r>
              <a:rPr lang="nl-NL" sz="2400" dirty="0"/>
              <a:t>Wat betekent landelijke doelstelling voor de regio U16? Opwek van 10,8 </a:t>
            </a:r>
            <a:r>
              <a:rPr lang="nl-NL" sz="2400" dirty="0" err="1"/>
              <a:t>TWh</a:t>
            </a:r>
            <a:r>
              <a:rPr lang="nl-NL" sz="2400" dirty="0"/>
              <a:t> (conform afspraak VNG en gemeenten U16)</a:t>
            </a:r>
          </a:p>
          <a:p>
            <a:pPr lvl="1"/>
            <a:endParaRPr lang="nl-NL" sz="2400" dirty="0"/>
          </a:p>
          <a:p>
            <a:pPr lvl="1"/>
            <a:endParaRPr lang="nl-NL" sz="2200" dirty="0"/>
          </a:p>
          <a:p>
            <a:pPr marL="311150" lvl="1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>
              <a:latin typeface="+mn-lt"/>
            </a:endParaRPr>
          </a:p>
          <a:p>
            <a:pPr marL="285750" lvl="1" indent="-285750">
              <a:spcBef>
                <a:spcPts val="1000"/>
              </a:spcBef>
            </a:pPr>
            <a:endParaRPr lang="nl-NL" sz="1800" dirty="0">
              <a:latin typeface="+mn-lt"/>
            </a:endParaRP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marL="311150" lvl="1" indent="0">
              <a:buNone/>
            </a:pPr>
            <a:endParaRPr lang="nl-NL" sz="1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8</a:t>
            </a:fld>
            <a:endParaRPr lang="nl-NL" dirty="0"/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123826DE-6FDC-4180-8C16-019CC32AFA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774762"/>
              </p:ext>
            </p:extLst>
          </p:nvPr>
        </p:nvGraphicFramePr>
        <p:xfrm>
          <a:off x="3161417" y="34279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F3AE931E-9CE4-49EB-A82A-5FDAC7B8D29A}"/>
              </a:ext>
            </a:extLst>
          </p:cNvPr>
          <p:cNvSpPr txBox="1"/>
          <p:nvPr/>
        </p:nvSpPr>
        <p:spPr>
          <a:xfrm>
            <a:off x="8273314" y="2906629"/>
            <a:ext cx="320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Doelstelling Klimaatakkoord: </a:t>
            </a:r>
          </a:p>
          <a:p>
            <a:pPr algn="ctr"/>
            <a:r>
              <a:rPr lang="nl-NL" sz="1400" dirty="0"/>
              <a:t>95% CO</a:t>
            </a:r>
            <a:r>
              <a:rPr lang="nl-NL" sz="1400" baseline="-25000" dirty="0"/>
              <a:t>2</a:t>
            </a:r>
            <a:r>
              <a:rPr lang="nl-NL" sz="1400" dirty="0"/>
              <a:t>-reductie in 2050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3BBD2362-1C07-4F2D-BC93-2A82318709C5}"/>
              </a:ext>
            </a:extLst>
          </p:cNvPr>
          <p:cNvSpPr/>
          <p:nvPr/>
        </p:nvSpPr>
        <p:spPr>
          <a:xfrm rot="3954611">
            <a:off x="7895794" y="2739054"/>
            <a:ext cx="234657" cy="1501629"/>
          </a:xfrm>
          <a:prstGeom prst="downArrow">
            <a:avLst>
              <a:gd name="adj1" fmla="val 50000"/>
              <a:gd name="adj2" fmla="val 9937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48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regionale bod: 1,8 </a:t>
            </a:r>
            <a:r>
              <a:rPr lang="nl-NL" dirty="0" err="1"/>
              <a:t>TWh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0776" y="1073248"/>
            <a:ext cx="10801350" cy="1888323"/>
          </a:xfrm>
        </p:spPr>
        <p:txBody>
          <a:bodyPr/>
          <a:lstStyle/>
          <a:p>
            <a:endParaRPr lang="nl-NL" dirty="0"/>
          </a:p>
          <a:p>
            <a:pPr lvl="1"/>
            <a:r>
              <a:rPr lang="nl-NL" sz="2400" dirty="0"/>
              <a:t>Moet aansluiten op beleid </a:t>
            </a:r>
          </a:p>
          <a:p>
            <a:pPr marL="311150" lvl="1" indent="0">
              <a:buNone/>
            </a:pPr>
            <a:r>
              <a:rPr lang="nl-NL" sz="2400" dirty="0"/>
              <a:t>   van de gemeenten </a:t>
            </a:r>
          </a:p>
          <a:p>
            <a:pPr lvl="1"/>
            <a:r>
              <a:rPr lang="nl-NL" sz="2400" dirty="0"/>
              <a:t>Reeds vastgesteld beleid: </a:t>
            </a:r>
          </a:p>
          <a:p>
            <a:pPr marL="311150" lvl="1" indent="0">
              <a:buNone/>
            </a:pPr>
            <a:r>
              <a:rPr lang="nl-NL" sz="2400" dirty="0"/>
              <a:t>   1,13 </a:t>
            </a:r>
            <a:r>
              <a:rPr lang="nl-NL" sz="2400" dirty="0" err="1"/>
              <a:t>TWh</a:t>
            </a:r>
            <a:r>
              <a:rPr lang="nl-NL" sz="2400" dirty="0"/>
              <a:t> </a:t>
            </a:r>
            <a:endParaRPr lang="nl-NL" sz="2200" dirty="0"/>
          </a:p>
          <a:p>
            <a:pPr marL="311150" lvl="1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311150" lvl="1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/>
          </a:p>
          <a:p>
            <a:pPr marL="285750" lvl="1" indent="-285750">
              <a:spcBef>
                <a:spcPts val="1000"/>
              </a:spcBef>
            </a:pPr>
            <a:endParaRPr lang="nl-NL" sz="2400" dirty="0">
              <a:latin typeface="+mn-lt"/>
            </a:endParaRPr>
          </a:p>
          <a:p>
            <a:pPr marL="285750" lvl="1" indent="-285750">
              <a:spcBef>
                <a:spcPts val="1000"/>
              </a:spcBef>
            </a:pPr>
            <a:endParaRPr lang="nl-NL" sz="1800" dirty="0">
              <a:latin typeface="+mn-lt"/>
            </a:endParaRP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marL="311150" lvl="1" indent="0">
              <a:buNone/>
            </a:pPr>
            <a:endParaRPr lang="nl-NL" sz="1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411D-B9B8-4419-B5AA-AFBB75854EC6}" type="datetime1">
              <a:rPr lang="en-US" smtClean="0"/>
              <a:t>11/11/2020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515C-A37A-744F-8DA2-E1C9190E5349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04" y="920872"/>
            <a:ext cx="6500880" cy="53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RES">
      <a:dk1>
        <a:srgbClr val="233D5A"/>
      </a:dk1>
      <a:lt1>
        <a:srgbClr val="FFFFFF"/>
      </a:lt1>
      <a:dk2>
        <a:srgbClr val="1D344D"/>
      </a:dk2>
      <a:lt2>
        <a:srgbClr val="E4F3F3"/>
      </a:lt2>
      <a:accent1>
        <a:srgbClr val="007B9B"/>
      </a:accent1>
      <a:accent2>
        <a:srgbClr val="A8D8D8"/>
      </a:accent2>
      <a:accent3>
        <a:srgbClr val="82CAC9"/>
      </a:accent3>
      <a:accent4>
        <a:srgbClr val="C8E6E5"/>
      </a:accent4>
      <a:accent5>
        <a:srgbClr val="FFC000"/>
      </a:accent5>
      <a:accent6>
        <a:srgbClr val="FEE599"/>
      </a:accent6>
      <a:hlink>
        <a:srgbClr val="0563C1"/>
      </a:hlink>
      <a:folHlink>
        <a:srgbClr val="954F72"/>
      </a:folHlink>
    </a:clrScheme>
    <a:fontScheme name="OpenSans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-template OpenSans GH-2" id="{3EFD0D3C-CF62-044A-A6D5-E0EF056618A6}" vid="{E1E880AE-BA01-4A4F-985C-7FA78F36AB9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DACE59FA4B6C4D8D5795234112D6BC" ma:contentTypeVersion="13" ma:contentTypeDescription="Create a new document." ma:contentTypeScope="" ma:versionID="0b1b0896392b65a4fab7efdbf41e9430">
  <xsd:schema xmlns:xsd="http://www.w3.org/2001/XMLSchema" xmlns:xs="http://www.w3.org/2001/XMLSchema" xmlns:p="http://schemas.microsoft.com/office/2006/metadata/properties" xmlns:ns2="f91e6223-d6f6-4592-b955-e2fabf1b201d" xmlns:ns3="de0172d0-7cdd-4d41-8580-cc00a66a5b7d" targetNamespace="http://schemas.microsoft.com/office/2006/metadata/properties" ma:root="true" ma:fieldsID="acc496a3566b1b72ccab10dd90384151" ns2:_="" ns3:_="">
    <xsd:import namespace="f91e6223-d6f6-4592-b955-e2fabf1b201d"/>
    <xsd:import namespace="de0172d0-7cdd-4d41-8580-cc00a66a5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Date_x0020_and_x0020_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e6223-d6f6-4592-b955-e2fabf1b20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e_x0020_and_x0020_Time" ma:index="18" nillable="true" ma:displayName="Date and Time" ma:default="[today]" ma:format="DateTime" ma:internalName="Date_x0020_and_x0020_Time">
      <xsd:simpleType>
        <xsd:restriction base="dms:DateTim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172d0-7cdd-4d41-8580-cc00a66a5b7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x0020_and_x0020_Time xmlns="f91e6223-d6f6-4592-b955-e2fabf1b201d">2019-12-03T15:42:41+00:00</Date_x0020_and_x0020_Tim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7575C2-9708-4CAD-B1EA-83E8185C2F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e6223-d6f6-4592-b955-e2fabf1b201d"/>
    <ds:schemaRef ds:uri="de0172d0-7cdd-4d41-8580-cc00a66a5b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1C42A8-D3C9-4870-B5D9-ADEC5235236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e0172d0-7cdd-4d41-8580-cc00a66a5b7d"/>
    <ds:schemaRef ds:uri="f91e6223-d6f6-4592-b955-e2fabf1b201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EF874C4-42E9-49AE-A5D5-06A9427365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644</Words>
  <Application>Microsoft Office PowerPoint</Application>
  <PresentationFormat>Breedbeeld</PresentationFormat>
  <Paragraphs>240</Paragraphs>
  <Slides>24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Open Sans Light</vt:lpstr>
      <vt:lpstr>Wingdings</vt:lpstr>
      <vt:lpstr>Open Sans</vt:lpstr>
      <vt:lpstr>Arial</vt:lpstr>
      <vt:lpstr>Filson Pro Regular</vt:lpstr>
      <vt:lpstr>Kantoorthema</vt:lpstr>
      <vt:lpstr>Adobe Acrobat Document</vt:lpstr>
      <vt:lpstr>De opgave in de regio U16</vt:lpstr>
      <vt:lpstr>Inhoud</vt:lpstr>
      <vt:lpstr>Het Klimaatakkoord en de RES</vt:lpstr>
      <vt:lpstr>Achtergronden</vt:lpstr>
      <vt:lpstr>Het tijdpad van de RES’en</vt:lpstr>
      <vt:lpstr>De inhoud van de ontwerp-RES U16 en het concept-bod: 1,8 TWh</vt:lpstr>
      <vt:lpstr>Terugblik: Regionale energie-analyse (2019)</vt:lpstr>
      <vt:lpstr>Het regionale bod: 1,8 TWh</vt:lpstr>
      <vt:lpstr>Het regionale bod: 1,8 TWh</vt:lpstr>
      <vt:lpstr>Het regionale bod: 1,8 TWh</vt:lpstr>
      <vt:lpstr>PowerPoint-presentatie</vt:lpstr>
      <vt:lpstr>PowerPoint-presentatie</vt:lpstr>
      <vt:lpstr>PowerPoint-presentatie</vt:lpstr>
      <vt:lpstr>PowerPoint-presentatie</vt:lpstr>
      <vt:lpstr>Wat betekent 1,8 TWh</vt:lpstr>
      <vt:lpstr>Opbouw 1,8 TWh</vt:lpstr>
      <vt:lpstr>Waar kan de 1,8 TWh dan landen?</vt:lpstr>
      <vt:lpstr>Wat zit er al in de pijplijn?</vt:lpstr>
      <vt:lpstr>Belangrijke randvoorwaarden</vt:lpstr>
      <vt:lpstr>Van een ontwerp-RES naar een RES 1.0</vt:lpstr>
      <vt:lpstr>Het proces van de RES U16</vt:lpstr>
      <vt:lpstr>In gesprek</vt:lpstr>
      <vt:lpstr>Tot slot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Ontwerp-RES naar RES 1.0</dc:title>
  <dc:creator>Reinout de Vries</dc:creator>
  <cp:lastModifiedBy>Ketelaars, Simone</cp:lastModifiedBy>
  <cp:revision>21</cp:revision>
  <dcterms:created xsi:type="dcterms:W3CDTF">2020-05-25T08:26:06Z</dcterms:created>
  <dcterms:modified xsi:type="dcterms:W3CDTF">2020-11-11T09:12:50Z</dcterms:modified>
</cp:coreProperties>
</file>